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711" r:id="rId2"/>
    <p:sldId id="715" r:id="rId3"/>
    <p:sldId id="784" r:id="rId4"/>
    <p:sldId id="783" r:id="rId5"/>
    <p:sldId id="786" r:id="rId6"/>
    <p:sldId id="787" r:id="rId7"/>
    <p:sldId id="789" r:id="rId8"/>
    <p:sldId id="788" r:id="rId9"/>
  </p:sldIdLst>
  <p:sldSz cx="9144000" cy="5143500" type="screen16x9"/>
  <p:notesSz cx="6858000" cy="9144000"/>
  <p:defaultTextStyle>
    <a:defPPr>
      <a:defRPr lang="zh-CN"/>
    </a:defPPr>
    <a:lvl1pPr algn="l" rtl="0" fontAlgn="base">
      <a:spcBef>
        <a:spcPct val="0"/>
      </a:spcBef>
      <a:spcAft>
        <a:spcPct val="0"/>
      </a:spcAft>
      <a:buFont typeface="Arial" panose="02080604020202020204" pitchFamily="34" charset="0"/>
      <a:defRPr kern="1200">
        <a:solidFill>
          <a:schemeClr val="tx1"/>
        </a:solidFill>
        <a:latin typeface="Calibri" panose="020F0502020204030204" pitchFamily="34" charset="0"/>
        <a:ea typeface="宋体" pitchFamily="2" charset="-122"/>
        <a:cs typeface="+mn-cs"/>
      </a:defRPr>
    </a:lvl1pPr>
    <a:lvl2pPr marL="457200" algn="l" rtl="0" fontAlgn="base">
      <a:spcBef>
        <a:spcPct val="0"/>
      </a:spcBef>
      <a:spcAft>
        <a:spcPct val="0"/>
      </a:spcAft>
      <a:buFont typeface="Arial" panose="02080604020202020204" pitchFamily="34" charset="0"/>
      <a:defRPr kern="1200">
        <a:solidFill>
          <a:schemeClr val="tx1"/>
        </a:solidFill>
        <a:latin typeface="Calibri" panose="020F0502020204030204" pitchFamily="34" charset="0"/>
        <a:ea typeface="宋体" pitchFamily="2" charset="-122"/>
        <a:cs typeface="+mn-cs"/>
      </a:defRPr>
    </a:lvl2pPr>
    <a:lvl3pPr marL="914400" algn="l" rtl="0" fontAlgn="base">
      <a:spcBef>
        <a:spcPct val="0"/>
      </a:spcBef>
      <a:spcAft>
        <a:spcPct val="0"/>
      </a:spcAft>
      <a:buFont typeface="Arial" panose="02080604020202020204" pitchFamily="34" charset="0"/>
      <a:defRPr kern="1200">
        <a:solidFill>
          <a:schemeClr val="tx1"/>
        </a:solidFill>
        <a:latin typeface="Calibri" panose="020F0502020204030204" pitchFamily="34" charset="0"/>
        <a:ea typeface="宋体" pitchFamily="2" charset="-122"/>
        <a:cs typeface="+mn-cs"/>
      </a:defRPr>
    </a:lvl3pPr>
    <a:lvl4pPr marL="1371600" algn="l" rtl="0" fontAlgn="base">
      <a:spcBef>
        <a:spcPct val="0"/>
      </a:spcBef>
      <a:spcAft>
        <a:spcPct val="0"/>
      </a:spcAft>
      <a:buFont typeface="Arial" panose="02080604020202020204" pitchFamily="34" charset="0"/>
      <a:defRPr kern="1200">
        <a:solidFill>
          <a:schemeClr val="tx1"/>
        </a:solidFill>
        <a:latin typeface="Calibri" panose="020F0502020204030204" pitchFamily="34" charset="0"/>
        <a:ea typeface="宋体" pitchFamily="2" charset="-122"/>
        <a:cs typeface="+mn-cs"/>
      </a:defRPr>
    </a:lvl4pPr>
    <a:lvl5pPr marL="1828800" algn="l" rtl="0" fontAlgn="base">
      <a:spcBef>
        <a:spcPct val="0"/>
      </a:spcBef>
      <a:spcAft>
        <a:spcPct val="0"/>
      </a:spcAft>
      <a:buFont typeface="Arial" panose="02080604020202020204" pitchFamily="34" charset="0"/>
      <a:defRPr kern="1200">
        <a:solidFill>
          <a:schemeClr val="tx1"/>
        </a:solidFill>
        <a:latin typeface="Calibri" panose="020F0502020204030204" pitchFamily="34" charset="0"/>
        <a:ea typeface="宋体"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0" autoAdjust="0"/>
    <p:restoredTop sz="94660"/>
  </p:normalViewPr>
  <p:slideViewPr>
    <p:cSldViewPr showGuides="1">
      <p:cViewPr varScale="1">
        <p:scale>
          <a:sx n="110" d="100"/>
          <a:sy n="110" d="100"/>
        </p:scale>
        <p:origin x="-538" y="-67"/>
      </p:cViewPr>
      <p:guideLst>
        <p:guide orient="horz" pos="2442"/>
        <p:guide pos="2920"/>
      </p:guideLst>
    </p:cSldViewPr>
  </p:slideViewPr>
  <p:notesTextViewPr>
    <p:cViewPr>
      <p:scale>
        <a:sx n="100" d="100"/>
        <a:sy n="100" d="100"/>
      </p:scale>
      <p:origin x="0" y="0"/>
    </p:cViewPr>
  </p:notesTextViewPr>
  <p:sorterViewPr>
    <p:cViewPr>
      <p:scale>
        <a:sx n="100" d="100"/>
        <a:sy n="100" d="100"/>
      </p:scale>
      <p:origin x="0" y="-7806"/>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47D5B-A9DC-4C5C-A61D-BC3F6F51E890}" type="datetimeFigureOut">
              <a:rPr lang="zh-CN" altLang="en-US" smtClean="0"/>
              <a:t>2024/6/28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DCE915-823B-4A28-9D74-1F3CDBCDC98A}" type="slidenum">
              <a:rPr lang="zh-CN" altLang="en-US" smtClean="0"/>
              <a:t>‹#›</a:t>
            </a:fld>
            <a:endParaRPr lang="zh-CN" altLang="en-US"/>
          </a:p>
        </p:txBody>
      </p:sp>
    </p:spTree>
    <p:extLst>
      <p:ext uri="{BB962C8B-B14F-4D97-AF65-F5344CB8AC3E}">
        <p14:creationId xmlns:p14="http://schemas.microsoft.com/office/powerpoint/2010/main" val="1037109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a:defRPr sz="1200" smtClean="0"/>
            </a:lvl1pPr>
          </a:lstStyle>
          <a:p>
            <a:pPr>
              <a:defRPr/>
            </a:pPr>
            <a:endParaRPr lang="zh-CN" altLang="en-US"/>
          </a:p>
        </p:txBody>
      </p:sp>
      <p:sp>
        <p:nvSpPr>
          <p:cNvPr id="2051" name="日期占位符 2"/>
          <p:cNvSpPr>
            <a:spLocks noGrp="1" noChangeArrowheads="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lstStyle>
            <a:lvl1pPr algn="r">
              <a:defRPr sz="1200" smtClean="0"/>
            </a:lvl1pPr>
          </a:lstStyle>
          <a:p>
            <a:pPr>
              <a:defRPr/>
            </a:pPr>
            <a:fld id="{6DBB4F1F-A111-4642-91DD-771462D21BB6}" type="datetimeFigureOut">
              <a:rPr lang="zh-CN" altLang="en-US"/>
              <a:t>2024/6/28</a:t>
            </a:fld>
            <a:endParaRPr lang="en-US" altLang="zh-CN"/>
          </a:p>
        </p:txBody>
      </p:sp>
      <p:sp>
        <p:nvSpPr>
          <p:cNvPr id="5124" name="幻灯片图像占位符 3"/>
          <p:cNvSpPr>
            <a:spLocks noGrp="1" noRot="1" noChangeAspect="1" noChangeArrowheads="1"/>
          </p:cNvSpPr>
          <p:nvPr>
            <p:ph type="sldImg" idx="2"/>
          </p:nvPr>
        </p:nvSpPr>
        <p:spPr bwMode="auto">
          <a:xfrm>
            <a:off x="381000" y="685800"/>
            <a:ext cx="6096000" cy="3429000"/>
          </a:xfrm>
          <a:prstGeom prst="rect">
            <a:avLst/>
          </a:prstGeom>
          <a:noFill/>
          <a:ln>
            <a:noFill/>
          </a:ln>
        </p:spPr>
      </p:sp>
      <p:sp>
        <p:nvSpPr>
          <p:cNvPr id="2053" name="备注占位符 4"/>
          <p:cNvSpPr>
            <a:spLocks noGrp="1" noChangeArrowheads="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ctr"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054" name="页脚占位符 5"/>
          <p:cNvSpPr>
            <a:spLocks noGrp="1" noChangeArrowheads="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lstStyle>
            <a:lvl1pPr>
              <a:defRPr sz="1200" smtClean="0"/>
            </a:lvl1pPr>
          </a:lstStyle>
          <a:p>
            <a:pPr>
              <a:defRPr/>
            </a:pPr>
            <a:endParaRPr lang="zh-CN" altLang="en-US"/>
          </a:p>
        </p:txBody>
      </p:sp>
      <p:sp>
        <p:nvSpPr>
          <p:cNvPr id="2055" name="灯片编号占位符 6"/>
          <p:cNvSpPr>
            <a:spLocks noGrp="1" noChangeArrowheads="1"/>
          </p:cNvSpPr>
          <p:nvPr>
            <p:ph type="sldNum" sz="quarter" idx="5"/>
          </p:nvPr>
        </p:nvSpPr>
        <p:spPr bwMode="auto">
          <a:xfrm>
            <a:off x="3884613" y="8685213"/>
            <a:ext cx="2971800" cy="457200"/>
          </a:xfrm>
          <a:prstGeom prst="rect">
            <a:avLst/>
          </a:prstGeom>
          <a:noFill/>
          <a:ln>
            <a:noFill/>
          </a:ln>
        </p:spPr>
        <p:txBody>
          <a:bodyPr vert="horz" wrap="square" lIns="91440" tIns="45720" rIns="91440" bIns="45720" numCol="1" anchor="b" anchorCtr="0" compatLnSpc="1"/>
          <a:lstStyle>
            <a:lvl1pPr algn="r">
              <a:defRPr sz="1200" smtClean="0"/>
            </a:lvl1pPr>
          </a:lstStyle>
          <a:p>
            <a:pPr>
              <a:defRPr/>
            </a:pPr>
            <a:fld id="{E3B60A6B-FE21-407B-8CF2-02650EA66949}" type="slidenum">
              <a:rPr lang="zh-CN" altLang="en-US"/>
              <a:t>‹#›</a:t>
            </a:fld>
            <a:endParaRPr lang="en-US" altLang="zh-CN"/>
          </a:p>
        </p:txBody>
      </p:sp>
    </p:spTree>
    <p:extLst>
      <p:ext uri="{BB962C8B-B14F-4D97-AF65-F5344CB8AC3E}">
        <p14:creationId xmlns:p14="http://schemas.microsoft.com/office/powerpoint/2010/main" val="40436856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p:sp>
      <p:sp>
        <p:nvSpPr>
          <p:cNvPr id="6147" name="备注占位符 2"/>
          <p:cNvSpPr txBox="1">
            <a:spLocks noGrp="1"/>
          </p:cNvSpPr>
          <p:nvPr>
            <p:ph type="body" idx="1"/>
          </p:nvPr>
        </p:nvSpPr>
        <p:spPr>
          <a:noFill/>
        </p:spPr>
        <p:txBody>
          <a:bodyPr/>
          <a:lstStyle/>
          <a:p>
            <a:pPr eaLnBrk="1" hangingPunct="1"/>
            <a:endParaRPr lang="zh-CN" altLang="en-US" smtClean="0"/>
          </a:p>
        </p:txBody>
      </p:sp>
      <p:sp>
        <p:nvSpPr>
          <p:cNvPr id="6148" name="灯片编号占位符 3"/>
          <p:cNvSpPr>
            <a:spLocks noGrp="1"/>
          </p:cNvSpPr>
          <p:nvPr>
            <p:ph type="sldNum" sz="quarter" idx="5"/>
          </p:nvPr>
        </p:nvSpPr>
        <p:spPr>
          <a:noFill/>
        </p:spPr>
        <p:txBody>
          <a:bodyPr/>
          <a:lstStyle>
            <a:lvl1pPr eaLnBrk="0" hangingPunct="0">
              <a:defRPr>
                <a:solidFill>
                  <a:schemeClr val="tx1"/>
                </a:solidFill>
                <a:latin typeface="Calibri" panose="020F0502020204030204" pitchFamily="34" charset="0"/>
                <a:ea typeface="宋体" pitchFamily="2" charset="-122"/>
              </a:defRPr>
            </a:lvl1pPr>
            <a:lvl2pPr marL="742950" indent="-285750" eaLnBrk="0" hangingPunct="0">
              <a:defRPr>
                <a:solidFill>
                  <a:schemeClr val="tx1"/>
                </a:solidFill>
                <a:latin typeface="Calibri" panose="020F0502020204030204" pitchFamily="34" charset="0"/>
                <a:ea typeface="宋体" pitchFamily="2" charset="-122"/>
              </a:defRPr>
            </a:lvl2pPr>
            <a:lvl3pPr marL="1143000" indent="-228600" eaLnBrk="0" hangingPunct="0">
              <a:defRPr>
                <a:solidFill>
                  <a:schemeClr val="tx1"/>
                </a:solidFill>
                <a:latin typeface="Calibri" panose="020F0502020204030204" pitchFamily="34" charset="0"/>
                <a:ea typeface="宋体" pitchFamily="2" charset="-122"/>
              </a:defRPr>
            </a:lvl3pPr>
            <a:lvl4pPr marL="1600200" indent="-228600" eaLnBrk="0" hangingPunct="0">
              <a:defRPr>
                <a:solidFill>
                  <a:schemeClr val="tx1"/>
                </a:solidFill>
                <a:latin typeface="Calibri" panose="020F0502020204030204" pitchFamily="34" charset="0"/>
                <a:ea typeface="宋体" pitchFamily="2" charset="-122"/>
              </a:defRPr>
            </a:lvl4pPr>
            <a:lvl5pPr marL="2057400" indent="-228600" eaLnBrk="0" hangingPunct="0">
              <a:defRPr>
                <a:solidFill>
                  <a:schemeClr val="tx1"/>
                </a:solidFill>
                <a:latin typeface="Calibri" panose="020F050202020403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Calibri" panose="020F050202020403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Calibri" panose="020F050202020403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Calibri" panose="020F050202020403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Calibri" panose="020F0502020204030204" pitchFamily="34" charset="0"/>
                <a:ea typeface="宋体" pitchFamily="2" charset="-122"/>
              </a:defRPr>
            </a:lvl9pPr>
          </a:lstStyle>
          <a:p>
            <a:pPr eaLnBrk="1" hangingPunct="1"/>
            <a:fld id="{10673E4F-7C0D-45D2-8B1D-C0D4D704FCC5}" type="slidenum">
              <a:rPr lang="zh-CN" altLang="en-US"/>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E3B60A6B-FE21-407B-8CF2-02650EA66949}" type="slidenum">
              <a:rPr lang="zh-CN" altLang="en-US" smtClean="0"/>
              <a:t>7</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613"/>
            <a:ext cx="7772400" cy="11017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C68DEBC7-DF74-411A-9386-EF2F8CD57B35}" type="datetimeFigureOut">
              <a:rPr lang="zh-CN" altLang="en-US"/>
              <a:t>2024/6/28</a:t>
            </a:fld>
            <a:endParaRPr lang="en-US" altLang="zh-CN"/>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9083F94D-74B7-4619-BF23-8D02586823CA}" type="slidenum">
              <a:rPr lang="zh-CN" altLang="en-US"/>
              <a:t>‹#›</a:t>
            </a:fld>
            <a:endParaRPr lang="en-US" altLang="zh-CN"/>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86A442A6-FA1D-4C8F-9CE2-71B023443FE6}" type="datetimeFigureOut">
              <a:rPr lang="zh-CN" altLang="en-US"/>
              <a:t>2024/6/28</a:t>
            </a:fld>
            <a:endParaRPr lang="en-US" altLang="zh-CN"/>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F326AD79-D2F1-4A64-88C9-19F05C6E219C}" type="slidenum">
              <a:rPr lang="zh-CN" altLang="en-US"/>
              <a:t>‹#›</a:t>
            </a:fld>
            <a:endParaRPr lang="en-US" altLang="zh-CN"/>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375"/>
            <a:ext cx="6019800" cy="43878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133C5CB5-3C29-423C-8F0E-50C948A1EEAB}" type="datetimeFigureOut">
              <a:rPr lang="zh-CN" altLang="en-US"/>
              <a:t>2024/6/28</a:t>
            </a:fld>
            <a:endParaRPr lang="en-US" altLang="zh-CN"/>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A9613F93-0CCB-4AD5-943F-490D68F68B9D}" type="slidenum">
              <a:rPr lang="zh-CN" altLang="en-US"/>
              <a:t>‹#›</a:t>
            </a:fld>
            <a:endParaRPr lang="en-US" altLang="zh-CN"/>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39048E19-5DE1-4565-BD93-D8DCC0CD28A7}" type="datetimeFigureOut">
              <a:rPr lang="zh-CN" altLang="en-US"/>
              <a:t>2024/6/28</a:t>
            </a:fld>
            <a:endParaRPr lang="en-US" altLang="zh-CN"/>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p:txBody>
          <a:bodyPr/>
          <a:lstStyle>
            <a:lvl1pPr>
              <a:defRPr/>
            </a:lvl1pPr>
          </a:lstStyle>
          <a:p>
            <a:pPr>
              <a:defRPr/>
            </a:pPr>
            <a:fld id="{15DDEB7D-80E2-42A8-880B-FCE41BBF83B3}" type="slidenum">
              <a:rPr lang="zh-CN" altLang="en-US"/>
              <a:t>‹#›</a:t>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C3A584D6-BD3A-41E8-AC90-250D9A9B4467}" type="datetimeFigureOut">
              <a:rPr lang="zh-CN" altLang="en-US"/>
              <a:t>2024/6/28</a:t>
            </a:fld>
            <a:endParaRPr lang="en-US" altLang="zh-CN"/>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6911CE20-032B-4331-9584-78BA21EDD68A}" type="slidenum">
              <a:rPr lang="zh-CN" altLang="en-US"/>
              <a:t>‹#›</a:t>
            </a:fld>
            <a:endParaRPr lang="en-US" altLang="zh-CN"/>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5"/>
            <a:ext cx="7772400" cy="102235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noChangeArrowheads="1"/>
          </p:cNvSpPr>
          <p:nvPr>
            <p:ph type="dt" sz="half" idx="10"/>
          </p:nvPr>
        </p:nvSpPr>
        <p:spPr/>
        <p:txBody>
          <a:bodyPr/>
          <a:lstStyle>
            <a:lvl1pPr>
              <a:defRPr/>
            </a:lvl1pPr>
          </a:lstStyle>
          <a:p>
            <a:pPr>
              <a:defRPr/>
            </a:pPr>
            <a:fld id="{F47643A0-D63E-4891-B61C-7AF50EF11622}" type="datetimeFigureOut">
              <a:rPr lang="zh-CN" altLang="en-US"/>
              <a:t>2024/6/28</a:t>
            </a:fld>
            <a:endParaRPr lang="en-US" altLang="zh-CN"/>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37E943A0-C0AC-4412-A452-1A9099316780}" type="slidenum">
              <a:rPr lang="zh-CN" altLang="en-US"/>
              <a:t>‹#›</a:t>
            </a:fld>
            <a:endParaRPr lang="en-US" altLang="zh-CN"/>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p:txBody>
          <a:bodyPr/>
          <a:lstStyle>
            <a:lvl1pPr>
              <a:defRPr/>
            </a:lvl1pPr>
          </a:lstStyle>
          <a:p>
            <a:pPr>
              <a:defRPr/>
            </a:pPr>
            <a:fld id="{B279B3A5-539E-4FFF-BE0C-BACF0D4F79F0}" type="datetimeFigureOut">
              <a:rPr lang="zh-CN" altLang="en-US"/>
              <a:t>2024/6/28</a:t>
            </a:fld>
            <a:endParaRPr lang="en-US" altLang="zh-CN"/>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pPr>
              <a:defRPr/>
            </a:pPr>
            <a:fld id="{8E91F5FA-77F0-499A-B35C-CBE9D2735A39}" type="slidenum">
              <a:rPr lang="zh-CN" altLang="en-US"/>
              <a:t>‹#›</a:t>
            </a:fld>
            <a:endParaRPr lang="en-US" altLang="zh-CN"/>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p:txBody>
          <a:bodyPr/>
          <a:lstStyle>
            <a:lvl1pPr>
              <a:defRPr/>
            </a:lvl1pPr>
          </a:lstStyle>
          <a:p>
            <a:pPr>
              <a:defRPr/>
            </a:pPr>
            <a:fld id="{EA0D5453-022C-4811-98EF-DFDD3439467A}" type="datetimeFigureOut">
              <a:rPr lang="zh-CN" altLang="en-US"/>
              <a:t>2024/6/28</a:t>
            </a:fld>
            <a:endParaRPr lang="en-US" altLang="zh-CN"/>
          </a:p>
        </p:txBody>
      </p:sp>
      <p:sp>
        <p:nvSpPr>
          <p:cNvPr id="8"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p:txBody>
          <a:bodyPr/>
          <a:lstStyle>
            <a:lvl1pPr>
              <a:defRPr/>
            </a:lvl1pPr>
          </a:lstStyle>
          <a:p>
            <a:pPr>
              <a:defRPr/>
            </a:pPr>
            <a:fld id="{C1DCAF4B-48A8-4511-9321-DCC62ED146D0}" type="slidenum">
              <a:rPr lang="zh-CN" altLang="en-US"/>
              <a:t>‹#›</a:t>
            </a:fld>
            <a:endParaRPr lang="en-US" altLang="zh-CN"/>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F6626224-9DC7-444D-8F4F-F35374453659}" type="datetimeFigureOut">
              <a:rPr lang="zh-CN" altLang="en-US"/>
              <a:t>2024/6/28</a:t>
            </a:fld>
            <a:endParaRPr lang="en-US" altLang="zh-CN"/>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p:txBody>
          <a:bodyPr/>
          <a:lstStyle>
            <a:lvl1pPr>
              <a:defRPr/>
            </a:lvl1pPr>
          </a:lstStyle>
          <a:p>
            <a:pPr>
              <a:defRPr/>
            </a:pPr>
            <a:fld id="{730CCD43-CDC2-4AE1-BE8E-18522BBBB539}" type="slidenum">
              <a:rPr lang="zh-CN" altLang="en-US"/>
              <a:t>‹#›</a:t>
            </a:fld>
            <a:endParaRPr lang="en-US" altLang="zh-CN"/>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p:txBody>
          <a:bodyPr/>
          <a:lstStyle>
            <a:lvl1pPr>
              <a:defRPr/>
            </a:lvl1pPr>
          </a:lstStyle>
          <a:p>
            <a:pPr>
              <a:defRPr/>
            </a:pPr>
            <a:fld id="{3767A1E3-CA3E-4C54-B5D0-6740E3B9F569}" type="datetimeFigureOut">
              <a:rPr lang="zh-CN" altLang="en-US"/>
              <a:t>2024/6/28</a:t>
            </a:fld>
            <a:endParaRPr lang="en-US" altLang="zh-CN"/>
          </a:p>
        </p:txBody>
      </p:sp>
      <p:sp>
        <p:nvSpPr>
          <p:cNvPr id="3"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p:txBody>
          <a:bodyPr/>
          <a:lstStyle>
            <a:lvl1pPr>
              <a:defRPr/>
            </a:lvl1pPr>
          </a:lstStyle>
          <a:p>
            <a:pPr>
              <a:defRPr/>
            </a:pPr>
            <a:fld id="{EE069324-5FB1-45BE-BBA0-EC31765DC90F}" type="slidenum">
              <a:rPr lang="zh-CN" altLang="en-US"/>
              <a:t>‹#›</a:t>
            </a:fld>
            <a:endParaRPr lang="en-US" altLang="zh-CN"/>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B26BD7B7-AE08-418C-9EDE-D6F672E4EC03}" type="datetimeFigureOut">
              <a:rPr lang="zh-CN" altLang="en-US"/>
              <a:t>2024/6/28</a:t>
            </a:fld>
            <a:endParaRPr lang="en-US" altLang="zh-CN"/>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pPr>
              <a:defRPr/>
            </a:pPr>
            <a:fld id="{7D2B560C-AD7E-46EB-A4B2-0DFE6DF79B12}" type="slidenum">
              <a:rPr lang="zh-CN" altLang="en-US"/>
              <a:t>‹#›</a:t>
            </a:fld>
            <a:endParaRPr lang="en-US" altLang="zh-CN"/>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450"/>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88E0021B-B02A-452E-BBA9-A914ABC2E12D}" type="datetimeFigureOut">
              <a:rPr lang="zh-CN" altLang="en-US"/>
              <a:t>2024/6/28</a:t>
            </a:fld>
            <a:endParaRPr lang="en-US" altLang="zh-CN"/>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pPr>
              <a:defRPr/>
            </a:pPr>
            <a:fld id="{1082B090-BA33-416C-A4E0-390E2C6999CE}" type="slidenum">
              <a:rPr lang="zh-CN" altLang="en-US"/>
              <a:t>‹#›</a:t>
            </a:fld>
            <a:endParaRPr lang="en-US" altLang="zh-CN"/>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p:nvPr>
        </p:nvSpPr>
        <p:spPr bwMode="auto">
          <a:xfrm>
            <a:off x="457200" y="206375"/>
            <a:ext cx="8229600" cy="857250"/>
          </a:xfrm>
          <a:prstGeom prst="rect">
            <a:avLst/>
          </a:prstGeom>
          <a:noFill/>
          <a:ln>
            <a:noFill/>
          </a:ln>
        </p:spPr>
        <p:txBody>
          <a:bodyPr vert="horz" wrap="square" lIns="91440" tIns="45720" rIns="91440" bIns="45720" numCol="1" anchor="ctr" anchorCtr="0" compatLnSpc="1"/>
          <a:lstStyle/>
          <a:p>
            <a:pPr lvl="0"/>
            <a:r>
              <a:rPr lang="zh-CN" altLang="en-US" smtClean="0"/>
              <a:t>单击此处编辑母版标题样式</a:t>
            </a:r>
          </a:p>
        </p:txBody>
      </p:sp>
      <p:sp>
        <p:nvSpPr>
          <p:cNvPr id="1027" name="文本占位符 2"/>
          <p:cNvSpPr>
            <a:spLocks noGrp="1" noChangeArrowheads="1"/>
          </p:cNvSpPr>
          <p:nvPr>
            <p:ph type="body" idx="1"/>
          </p:nvPr>
        </p:nvSpPr>
        <p:spPr bwMode="auto">
          <a:xfrm>
            <a:off x="457200" y="1200150"/>
            <a:ext cx="8229600" cy="3394075"/>
          </a:xfrm>
          <a:prstGeom prst="rect">
            <a:avLst/>
          </a:prstGeom>
          <a:noFill/>
          <a:ln>
            <a:noFill/>
          </a:ln>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日期占位符 3"/>
          <p:cNvSpPr>
            <a:spLocks noGrp="1" noChangeArrowheads="1"/>
          </p:cNvSpPr>
          <p:nvPr>
            <p:ph type="dt" sz="half" idx="2"/>
          </p:nvPr>
        </p:nvSpPr>
        <p:spPr bwMode="auto">
          <a:xfrm>
            <a:off x="457200" y="4767263"/>
            <a:ext cx="2133600" cy="274637"/>
          </a:xfrm>
          <a:prstGeom prst="rect">
            <a:avLst/>
          </a:prstGeom>
          <a:noFill/>
          <a:ln>
            <a:noFill/>
          </a:ln>
        </p:spPr>
        <p:txBody>
          <a:bodyPr vert="horz" wrap="square" lIns="91440" tIns="45720" rIns="91440" bIns="45720" numCol="1" anchor="ctr" anchorCtr="0" compatLnSpc="1"/>
          <a:lstStyle>
            <a:lvl1pPr>
              <a:defRPr sz="1200" smtClean="0">
                <a:solidFill>
                  <a:srgbClr val="898989"/>
                </a:solidFill>
              </a:defRPr>
            </a:lvl1pPr>
          </a:lstStyle>
          <a:p>
            <a:pPr>
              <a:defRPr/>
            </a:pPr>
            <a:fld id="{CCB3DBFE-272E-4D7C-9DDD-5A5095DD8E5D}" type="datetimeFigureOut">
              <a:rPr lang="zh-CN" altLang="en-US"/>
              <a:t>2024/6/28</a:t>
            </a:fld>
            <a:endParaRPr lang="en-US" altLang="zh-CN"/>
          </a:p>
        </p:txBody>
      </p:sp>
      <p:sp>
        <p:nvSpPr>
          <p:cNvPr id="1029" name="页脚占位符 4"/>
          <p:cNvSpPr>
            <a:spLocks noGrp="1" noChangeArrowheads="1"/>
          </p:cNvSpPr>
          <p:nvPr>
            <p:ph type="ftr" sz="quarter" idx="3"/>
          </p:nvPr>
        </p:nvSpPr>
        <p:spPr bwMode="auto">
          <a:xfrm>
            <a:off x="3124200" y="4767263"/>
            <a:ext cx="2895600" cy="274637"/>
          </a:xfrm>
          <a:prstGeom prst="rect">
            <a:avLst/>
          </a:prstGeom>
          <a:noFill/>
          <a:ln>
            <a:noFill/>
          </a:ln>
        </p:spPr>
        <p:txBody>
          <a:bodyPr vert="horz" wrap="square" lIns="91440" tIns="45720" rIns="91440" bIns="45720" numCol="1" anchor="ctr" anchorCtr="0" compatLnSpc="1"/>
          <a:lstStyle>
            <a:lvl1pPr algn="ctr">
              <a:defRPr sz="1200" smtClean="0">
                <a:solidFill>
                  <a:srgbClr val="898989"/>
                </a:solidFill>
              </a:defRPr>
            </a:lvl1pPr>
          </a:lstStyle>
          <a:p>
            <a:pPr>
              <a:defRPr/>
            </a:pPr>
            <a:endParaRPr lang="zh-CN" altLang="en-US"/>
          </a:p>
        </p:txBody>
      </p:sp>
      <p:sp>
        <p:nvSpPr>
          <p:cNvPr id="1030" name="灯片编号占位符 5"/>
          <p:cNvSpPr>
            <a:spLocks noGrp="1" noChangeArrowheads="1"/>
          </p:cNvSpPr>
          <p:nvPr>
            <p:ph type="sldNum" sz="quarter" idx="4"/>
          </p:nvPr>
        </p:nvSpPr>
        <p:spPr bwMode="auto">
          <a:xfrm>
            <a:off x="6553200" y="4767263"/>
            <a:ext cx="2133600" cy="274637"/>
          </a:xfrm>
          <a:prstGeom prst="rect">
            <a:avLst/>
          </a:prstGeom>
          <a:noFill/>
          <a:ln>
            <a:noFill/>
          </a:ln>
        </p:spPr>
        <p:txBody>
          <a:bodyPr vert="horz" wrap="square" lIns="91440" tIns="45720" rIns="91440" bIns="45720" numCol="1" anchor="ctr" anchorCtr="0" compatLnSpc="1"/>
          <a:lstStyle>
            <a:lvl1pPr algn="r">
              <a:defRPr sz="1200" smtClean="0">
                <a:solidFill>
                  <a:srgbClr val="898989"/>
                </a:solidFill>
              </a:defRPr>
            </a:lvl1pPr>
          </a:lstStyle>
          <a:p>
            <a:pPr>
              <a:defRPr/>
            </a:pPr>
            <a:fld id="{79F362C1-5E77-411B-A20C-B011B1CBB351}" type="slidenum">
              <a:rPr lang="zh-CN" altLang="en-US"/>
              <a:t>‹#›</a:t>
            </a:fld>
            <a:endParaRPr lang="en-US" altLang="zh-CN"/>
          </a:p>
        </p:txBody>
      </p:sp>
      <p:pic>
        <p:nvPicPr>
          <p:cNvPr id="1031" name="图片 1073743875" descr="学科网 zxxk.com"/>
          <p:cNvPicPr>
            <a:picLocks noChangeAspect="1"/>
          </p:cNvPicPr>
          <p:nvPr/>
        </p:nvPicPr>
        <p:blipFill>
          <a:blip r:embed="rId14" r:link="rId15"/>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itchFamily="2" charset="-122"/>
        </a:defRPr>
      </a:lvl9pPr>
    </p:titleStyle>
    <p:bodyStyle>
      <a:lvl1pPr marL="342900" indent="-342900" algn="l" rtl="0" eaLnBrk="0" fontAlgn="base" hangingPunct="0">
        <a:spcBef>
          <a:spcPct val="20000"/>
        </a:spcBef>
        <a:spcAft>
          <a:spcPct val="0"/>
        </a:spcAft>
        <a:buFont typeface="Arial" panose="0208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8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8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8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80604020202020204" pitchFamily="34" charset="0"/>
        <a:buChar char="»"/>
        <a:defRPr sz="2000">
          <a:solidFill>
            <a:schemeClr val="tx1"/>
          </a:solidFill>
          <a:latin typeface="+mn-lt"/>
          <a:ea typeface="+mn-ea"/>
        </a:defRPr>
      </a:lvl5pPr>
      <a:lvl6pPr marL="2514600" indent="-228600" algn="l" rtl="0" fontAlgn="base">
        <a:spcBef>
          <a:spcPct val="20000"/>
        </a:spcBef>
        <a:spcAft>
          <a:spcPct val="0"/>
        </a:spcAft>
        <a:buFont typeface="Arial" panose="02080604020202020204" pitchFamily="34" charset="0"/>
        <a:buChar char="»"/>
        <a:defRPr sz="2000">
          <a:solidFill>
            <a:schemeClr val="tx1"/>
          </a:solidFill>
          <a:latin typeface="+mn-lt"/>
          <a:ea typeface="+mn-ea"/>
        </a:defRPr>
      </a:lvl6pPr>
      <a:lvl7pPr marL="2971800" indent="-228600" algn="l" rtl="0" fontAlgn="base">
        <a:spcBef>
          <a:spcPct val="20000"/>
        </a:spcBef>
        <a:spcAft>
          <a:spcPct val="0"/>
        </a:spcAft>
        <a:buFont typeface="Arial" panose="02080604020202020204" pitchFamily="34" charset="0"/>
        <a:buChar char="»"/>
        <a:defRPr sz="2000">
          <a:solidFill>
            <a:schemeClr val="tx1"/>
          </a:solidFill>
          <a:latin typeface="+mn-lt"/>
          <a:ea typeface="+mn-ea"/>
        </a:defRPr>
      </a:lvl7pPr>
      <a:lvl8pPr marL="3429000" indent="-228600" algn="l" rtl="0" fontAlgn="base">
        <a:spcBef>
          <a:spcPct val="20000"/>
        </a:spcBef>
        <a:spcAft>
          <a:spcPct val="0"/>
        </a:spcAft>
        <a:buFont typeface="Arial" panose="02080604020202020204" pitchFamily="34" charset="0"/>
        <a:buChar char="»"/>
        <a:defRPr sz="2000">
          <a:solidFill>
            <a:schemeClr val="tx1"/>
          </a:solidFill>
          <a:latin typeface="+mn-lt"/>
          <a:ea typeface="+mn-ea"/>
        </a:defRPr>
      </a:lvl8pPr>
      <a:lvl9pPr marL="3886200" indent="-228600" algn="l" rtl="0" fontAlgn="base">
        <a:spcBef>
          <a:spcPct val="20000"/>
        </a:spcBef>
        <a:spcAft>
          <a:spcPct val="0"/>
        </a:spcAft>
        <a:buFont typeface="Arial" panose="02080604020202020204"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文本框 11"/>
          <p:cNvSpPr txBox="1">
            <a:spLocks noChangeArrowheads="1"/>
          </p:cNvSpPr>
          <p:nvPr/>
        </p:nvSpPr>
        <p:spPr bwMode="auto">
          <a:xfrm>
            <a:off x="539750" y="1952625"/>
            <a:ext cx="7920038" cy="2900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None/>
            </a:pPr>
            <a:r>
              <a:rPr lang="zh-CN" altLang="en-US" sz="3600" b="1" dirty="0" smtClean="0">
                <a:solidFill>
                  <a:srgbClr val="0070C0"/>
                </a:solidFill>
                <a:latin typeface="微软雅黑" panose="020B0503020204020204" pitchFamily="34" charset="-122"/>
                <a:ea typeface="微软雅黑" panose="020B0503020204020204" pitchFamily="34" charset="-122"/>
              </a:rPr>
              <a:t>中非经贸投资合作的新机遇</a:t>
            </a:r>
          </a:p>
          <a:p>
            <a:pPr algn="ctr" eaLnBrk="1" hangingPunct="1">
              <a:spcBef>
                <a:spcPct val="0"/>
              </a:spcBef>
              <a:buNone/>
            </a:pPr>
            <a:r>
              <a:rPr lang="en-US" altLang="zh-CN" sz="3600" b="1" dirty="0" smtClean="0">
                <a:solidFill>
                  <a:srgbClr val="0070C0"/>
                </a:solidFill>
                <a:latin typeface="微软雅黑" panose="020B0503020204020204" pitchFamily="34" charset="-122"/>
                <a:ea typeface="微软雅黑" panose="020B0503020204020204" pitchFamily="34" charset="-122"/>
              </a:rPr>
              <a:t>——</a:t>
            </a:r>
            <a:r>
              <a:rPr lang="zh-CN" altLang="en-US" sz="3600" b="1" dirty="0" smtClean="0">
                <a:solidFill>
                  <a:srgbClr val="0070C0"/>
                </a:solidFill>
                <a:latin typeface="微软雅黑" panose="020B0503020204020204" pitchFamily="34" charset="-122"/>
                <a:ea typeface="微软雅黑" panose="020B0503020204020204" pitchFamily="34" charset="-122"/>
              </a:rPr>
              <a:t>在非洲使用人民币</a:t>
            </a:r>
            <a:endParaRPr lang="en-US" altLang="zh-CN" sz="3600" b="1" dirty="0" smtClean="0">
              <a:solidFill>
                <a:srgbClr val="0070C0"/>
              </a:solidFill>
              <a:latin typeface="微软雅黑" panose="020B0503020204020204" pitchFamily="34" charset="-122"/>
              <a:ea typeface="微软雅黑" panose="020B0503020204020204" pitchFamily="34" charset="-122"/>
            </a:endParaRPr>
          </a:p>
          <a:p>
            <a:pPr algn="ctr" eaLnBrk="1" hangingPunct="1">
              <a:spcBef>
                <a:spcPct val="0"/>
              </a:spcBef>
              <a:buNone/>
            </a:pPr>
            <a:endParaRPr lang="en-US" altLang="zh-CN" sz="3600" b="1" dirty="0">
              <a:solidFill>
                <a:srgbClr val="0070C0"/>
              </a:solidFill>
              <a:latin typeface="微软雅黑" panose="020B0503020204020204" pitchFamily="34" charset="-122"/>
              <a:ea typeface="微软雅黑" panose="020B0503020204020204" pitchFamily="34" charset="-122"/>
            </a:endParaRPr>
          </a:p>
          <a:p>
            <a:pPr algn="ctr" eaLnBrk="1" hangingPunct="1">
              <a:spcBef>
                <a:spcPct val="0"/>
              </a:spcBef>
              <a:buNone/>
            </a:pPr>
            <a:endParaRPr lang="en-US" altLang="zh-CN" sz="3600" b="1" dirty="0" smtClean="0">
              <a:solidFill>
                <a:srgbClr val="0070C0"/>
              </a:solidFill>
              <a:latin typeface="微软雅黑" panose="020B0503020204020204" pitchFamily="34" charset="-122"/>
              <a:ea typeface="微软雅黑" panose="020B0503020204020204" pitchFamily="34" charset="-122"/>
            </a:endParaRPr>
          </a:p>
          <a:p>
            <a:pPr algn="ctr" eaLnBrk="1" hangingPunct="1">
              <a:spcBef>
                <a:spcPct val="0"/>
              </a:spcBef>
              <a:buNone/>
            </a:pPr>
            <a:r>
              <a:rPr lang="zh-CN" altLang="en-US" sz="2000" b="1" dirty="0">
                <a:solidFill>
                  <a:srgbClr val="0070C0"/>
                </a:solidFill>
                <a:latin typeface="微软雅黑" panose="020B0503020204020204" pitchFamily="34" charset="-122"/>
                <a:ea typeface="微软雅黑" panose="020B0503020204020204" pitchFamily="34" charset="-122"/>
              </a:rPr>
              <a:t>石纪</a:t>
            </a:r>
            <a:r>
              <a:rPr lang="zh-CN" altLang="en-US" sz="2000" b="1" dirty="0" smtClean="0">
                <a:solidFill>
                  <a:srgbClr val="0070C0"/>
                </a:solidFill>
                <a:latin typeface="微软雅黑" panose="020B0503020204020204" pitchFamily="34" charset="-122"/>
                <a:ea typeface="微软雅黑" panose="020B0503020204020204" pitchFamily="34" charset="-122"/>
              </a:rPr>
              <a:t>杨 </a:t>
            </a:r>
            <a:r>
              <a:rPr lang="zh-CN" altLang="en-US" sz="2000" b="1" dirty="0">
                <a:solidFill>
                  <a:srgbClr val="0070C0"/>
                </a:solidFill>
                <a:latin typeface="微软雅黑" panose="020B0503020204020204" pitchFamily="34" charset="-122"/>
                <a:ea typeface="微软雅黑" panose="020B0503020204020204" pitchFamily="34" charset="-122"/>
              </a:rPr>
              <a:t>博士</a:t>
            </a:r>
            <a:endParaRPr lang="en-US" altLang="zh-CN" sz="2000" b="1" dirty="0" smtClean="0">
              <a:solidFill>
                <a:srgbClr val="0070C0"/>
              </a:solidFill>
              <a:latin typeface="微软雅黑" panose="020B0503020204020204" pitchFamily="34" charset="-122"/>
              <a:ea typeface="微软雅黑" panose="020B0503020204020204" pitchFamily="34" charset="-122"/>
            </a:endParaRPr>
          </a:p>
          <a:p>
            <a:pPr algn="ctr" eaLnBrk="1" hangingPunct="1">
              <a:spcBef>
                <a:spcPct val="0"/>
              </a:spcBef>
              <a:buNone/>
            </a:pPr>
            <a:r>
              <a:rPr lang="en-US" altLang="zh-CN" sz="2000" b="1" dirty="0" smtClean="0">
                <a:solidFill>
                  <a:srgbClr val="0070C0"/>
                </a:solidFill>
                <a:latin typeface="微软雅黑" panose="020B0503020204020204" pitchFamily="34" charset="-122"/>
                <a:ea typeface="微软雅黑" panose="020B0503020204020204" pitchFamily="34" charset="-122"/>
              </a:rPr>
              <a:t>823809032@qq.com</a:t>
            </a:r>
          </a:p>
        </p:txBody>
      </p:sp>
      <p:grpSp>
        <p:nvGrpSpPr>
          <p:cNvPr id="2052" name="Group 3"/>
          <p:cNvGrpSpPr/>
          <p:nvPr/>
        </p:nvGrpSpPr>
        <p:grpSpPr>
          <a:xfrm>
            <a:off x="827088" y="1058863"/>
            <a:ext cx="7607300" cy="3043237"/>
            <a:chOff x="0" y="0"/>
            <a:chExt cx="4955" cy="1982"/>
          </a:xfrm>
        </p:grpSpPr>
        <p:sp>
          <p:nvSpPr>
            <p:cNvPr id="2056" name="Freeform 4"/>
            <p:cNvSpPr/>
            <p:nvPr/>
          </p:nvSpPr>
          <p:spPr bwMode="auto">
            <a:xfrm>
              <a:off x="91" y="88"/>
              <a:ext cx="1457" cy="1812"/>
            </a:xfrm>
            <a:custGeom>
              <a:avLst/>
              <a:gdLst>
                <a:gd name="T0" fmla="*/ 100 w 1692"/>
                <a:gd name="T1" fmla="*/ 181 h 2586"/>
                <a:gd name="T2" fmla="*/ 276 w 1692"/>
                <a:gd name="T3" fmla="*/ 147 h 2586"/>
                <a:gd name="T4" fmla="*/ 374 w 1692"/>
                <a:gd name="T5" fmla="*/ 168 h 2586"/>
                <a:gd name="T6" fmla="*/ 358 w 1692"/>
                <a:gd name="T7" fmla="*/ 311 h 2586"/>
                <a:gd name="T8" fmla="*/ 234 w 1692"/>
                <a:gd name="T9" fmla="*/ 408 h 2586"/>
                <a:gd name="T10" fmla="*/ 188 w 1692"/>
                <a:gd name="T11" fmla="*/ 500 h 2586"/>
                <a:gd name="T12" fmla="*/ 245 w 1692"/>
                <a:gd name="T13" fmla="*/ 675 h 2586"/>
                <a:gd name="T14" fmla="*/ 272 w 1692"/>
                <a:gd name="T15" fmla="*/ 673 h 2586"/>
                <a:gd name="T16" fmla="*/ 282 w 1692"/>
                <a:gd name="T17" fmla="*/ 635 h 2586"/>
                <a:gd name="T18" fmla="*/ 412 w 1692"/>
                <a:gd name="T19" fmla="*/ 809 h 2586"/>
                <a:gd name="T20" fmla="*/ 560 w 1692"/>
                <a:gd name="T21" fmla="*/ 841 h 2586"/>
                <a:gd name="T22" fmla="*/ 684 w 1692"/>
                <a:gd name="T23" fmla="*/ 946 h 2586"/>
                <a:gd name="T24" fmla="*/ 735 w 1692"/>
                <a:gd name="T25" fmla="*/ 996 h 2586"/>
                <a:gd name="T26" fmla="*/ 663 w 1692"/>
                <a:gd name="T27" fmla="*/ 1127 h 2586"/>
                <a:gd name="T28" fmla="*/ 789 w 1692"/>
                <a:gd name="T29" fmla="*/ 1249 h 2586"/>
                <a:gd name="T30" fmla="*/ 890 w 1692"/>
                <a:gd name="T31" fmla="*/ 1417 h 2586"/>
                <a:gd name="T32" fmla="*/ 942 w 1692"/>
                <a:gd name="T33" fmla="*/ 1619 h 2586"/>
                <a:gd name="T34" fmla="*/ 1028 w 1692"/>
                <a:gd name="T35" fmla="*/ 1780 h 2586"/>
                <a:gd name="T36" fmla="*/ 1102 w 1692"/>
                <a:gd name="T37" fmla="*/ 1766 h 2586"/>
                <a:gd name="T38" fmla="*/ 1071 w 1692"/>
                <a:gd name="T39" fmla="*/ 1677 h 2586"/>
                <a:gd name="T40" fmla="*/ 1109 w 1692"/>
                <a:gd name="T41" fmla="*/ 1616 h 2586"/>
                <a:gd name="T42" fmla="*/ 1178 w 1692"/>
                <a:gd name="T43" fmla="*/ 1561 h 2586"/>
                <a:gd name="T44" fmla="*/ 1247 w 1692"/>
                <a:gd name="T45" fmla="*/ 1455 h 2586"/>
                <a:gd name="T46" fmla="*/ 1350 w 1692"/>
                <a:gd name="T47" fmla="*/ 1366 h 2586"/>
                <a:gd name="T48" fmla="*/ 1397 w 1692"/>
                <a:gd name="T49" fmla="*/ 1223 h 2586"/>
                <a:gd name="T50" fmla="*/ 1336 w 1692"/>
                <a:gd name="T51" fmla="*/ 1078 h 2586"/>
                <a:gd name="T52" fmla="*/ 1185 w 1692"/>
                <a:gd name="T53" fmla="*/ 988 h 2586"/>
                <a:gd name="T54" fmla="*/ 951 w 1692"/>
                <a:gd name="T55" fmla="*/ 897 h 2586"/>
                <a:gd name="T56" fmla="*/ 839 w 1692"/>
                <a:gd name="T57" fmla="*/ 883 h 2586"/>
                <a:gd name="T58" fmla="*/ 778 w 1692"/>
                <a:gd name="T59" fmla="*/ 888 h 2586"/>
                <a:gd name="T60" fmla="*/ 684 w 1692"/>
                <a:gd name="T61" fmla="*/ 917 h 2586"/>
                <a:gd name="T62" fmla="*/ 653 w 1692"/>
                <a:gd name="T63" fmla="*/ 823 h 2586"/>
                <a:gd name="T64" fmla="*/ 634 w 1692"/>
                <a:gd name="T65" fmla="*/ 744 h 2586"/>
                <a:gd name="T66" fmla="*/ 544 w 1692"/>
                <a:gd name="T67" fmla="*/ 774 h 2586"/>
                <a:gd name="T68" fmla="*/ 489 w 1692"/>
                <a:gd name="T69" fmla="*/ 666 h 2586"/>
                <a:gd name="T70" fmla="*/ 637 w 1692"/>
                <a:gd name="T71" fmla="*/ 639 h 2586"/>
                <a:gd name="T72" fmla="*/ 725 w 1692"/>
                <a:gd name="T73" fmla="*/ 635 h 2586"/>
                <a:gd name="T74" fmla="*/ 772 w 1692"/>
                <a:gd name="T75" fmla="*/ 631 h 2586"/>
                <a:gd name="T76" fmla="*/ 911 w 1692"/>
                <a:gd name="T77" fmla="*/ 526 h 2586"/>
                <a:gd name="T78" fmla="*/ 1020 w 1692"/>
                <a:gd name="T79" fmla="*/ 475 h 2586"/>
                <a:gd name="T80" fmla="*/ 1101 w 1692"/>
                <a:gd name="T81" fmla="*/ 446 h 2586"/>
                <a:gd name="T82" fmla="*/ 1154 w 1692"/>
                <a:gd name="T83" fmla="*/ 377 h 2586"/>
                <a:gd name="T84" fmla="*/ 1109 w 1692"/>
                <a:gd name="T85" fmla="*/ 359 h 2586"/>
                <a:gd name="T86" fmla="*/ 1314 w 1692"/>
                <a:gd name="T87" fmla="*/ 320 h 2586"/>
                <a:gd name="T88" fmla="*/ 1211 w 1692"/>
                <a:gd name="T89" fmla="*/ 240 h 2586"/>
                <a:gd name="T90" fmla="*/ 1144 w 1692"/>
                <a:gd name="T91" fmla="*/ 185 h 2586"/>
                <a:gd name="T92" fmla="*/ 1052 w 1692"/>
                <a:gd name="T93" fmla="*/ 255 h 2586"/>
                <a:gd name="T94" fmla="*/ 956 w 1692"/>
                <a:gd name="T95" fmla="*/ 311 h 2586"/>
                <a:gd name="T96" fmla="*/ 880 w 1692"/>
                <a:gd name="T97" fmla="*/ 213 h 2586"/>
                <a:gd name="T98" fmla="*/ 1044 w 1692"/>
                <a:gd name="T99" fmla="*/ 168 h 2586"/>
                <a:gd name="T100" fmla="*/ 1090 w 1692"/>
                <a:gd name="T101" fmla="*/ 139 h 2586"/>
                <a:gd name="T102" fmla="*/ 1144 w 1692"/>
                <a:gd name="T103" fmla="*/ 121 h 2586"/>
                <a:gd name="T104" fmla="*/ 1107 w 1692"/>
                <a:gd name="T105" fmla="*/ 101 h 2586"/>
                <a:gd name="T106" fmla="*/ 1087 w 1692"/>
                <a:gd name="T107" fmla="*/ 84 h 2586"/>
                <a:gd name="T108" fmla="*/ 1035 w 1692"/>
                <a:gd name="T109" fmla="*/ 71 h 2586"/>
                <a:gd name="T110" fmla="*/ 952 w 1692"/>
                <a:gd name="T111" fmla="*/ 95 h 2586"/>
                <a:gd name="T112" fmla="*/ 818 w 1692"/>
                <a:gd name="T113" fmla="*/ 84 h 2586"/>
                <a:gd name="T114" fmla="*/ 474 w 1692"/>
                <a:gd name="T115" fmla="*/ 0 h 2586"/>
                <a:gd name="T116" fmla="*/ 296 w 1692"/>
                <a:gd name="T117" fmla="*/ 22 h 2586"/>
                <a:gd name="T118" fmla="*/ 250 w 1692"/>
                <a:gd name="T119" fmla="*/ 71 h 2586"/>
                <a:gd name="T120" fmla="*/ 110 w 1692"/>
                <a:gd name="T121" fmla="*/ 122 h 2586"/>
                <a:gd name="T122" fmla="*/ 110 w 1692"/>
                <a:gd name="T123" fmla="*/ 151 h 2586"/>
                <a:gd name="T124" fmla="*/ 2 w 1692"/>
                <a:gd name="T125" fmla="*/ 177 h 258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91" h="2586">
                  <a:moveTo>
                    <a:pt x="2" y="252"/>
                  </a:moveTo>
                  <a:lnTo>
                    <a:pt x="68" y="264"/>
                  </a:lnTo>
                  <a:lnTo>
                    <a:pt x="116" y="258"/>
                  </a:lnTo>
                  <a:lnTo>
                    <a:pt x="188" y="216"/>
                  </a:lnTo>
                  <a:lnTo>
                    <a:pt x="236" y="210"/>
                  </a:lnTo>
                  <a:lnTo>
                    <a:pt x="320" y="210"/>
                  </a:lnTo>
                  <a:lnTo>
                    <a:pt x="368" y="216"/>
                  </a:lnTo>
                  <a:lnTo>
                    <a:pt x="398" y="246"/>
                  </a:lnTo>
                  <a:lnTo>
                    <a:pt x="434" y="240"/>
                  </a:lnTo>
                  <a:lnTo>
                    <a:pt x="422" y="294"/>
                  </a:lnTo>
                  <a:lnTo>
                    <a:pt x="404" y="354"/>
                  </a:lnTo>
                  <a:lnTo>
                    <a:pt x="416" y="444"/>
                  </a:lnTo>
                  <a:lnTo>
                    <a:pt x="408" y="480"/>
                  </a:lnTo>
                  <a:lnTo>
                    <a:pt x="380" y="474"/>
                  </a:lnTo>
                  <a:lnTo>
                    <a:pt x="272" y="582"/>
                  </a:lnTo>
                  <a:lnTo>
                    <a:pt x="236" y="628"/>
                  </a:lnTo>
                  <a:lnTo>
                    <a:pt x="242" y="672"/>
                  </a:lnTo>
                  <a:lnTo>
                    <a:pt x="218" y="714"/>
                  </a:lnTo>
                  <a:lnTo>
                    <a:pt x="268" y="774"/>
                  </a:lnTo>
                  <a:lnTo>
                    <a:pt x="262" y="844"/>
                  </a:lnTo>
                  <a:lnTo>
                    <a:pt x="284" y="964"/>
                  </a:lnTo>
                  <a:lnTo>
                    <a:pt x="320" y="1010"/>
                  </a:lnTo>
                  <a:lnTo>
                    <a:pt x="324" y="970"/>
                  </a:lnTo>
                  <a:lnTo>
                    <a:pt x="316" y="960"/>
                  </a:lnTo>
                  <a:lnTo>
                    <a:pt x="302" y="834"/>
                  </a:lnTo>
                  <a:lnTo>
                    <a:pt x="326" y="830"/>
                  </a:lnTo>
                  <a:lnTo>
                    <a:pt x="328" y="906"/>
                  </a:lnTo>
                  <a:lnTo>
                    <a:pt x="380" y="996"/>
                  </a:lnTo>
                  <a:lnTo>
                    <a:pt x="368" y="1074"/>
                  </a:lnTo>
                  <a:lnTo>
                    <a:pt x="478" y="1154"/>
                  </a:lnTo>
                  <a:lnTo>
                    <a:pt x="564" y="1164"/>
                  </a:lnTo>
                  <a:lnTo>
                    <a:pt x="612" y="1208"/>
                  </a:lnTo>
                  <a:lnTo>
                    <a:pt x="650" y="1200"/>
                  </a:lnTo>
                  <a:lnTo>
                    <a:pt x="680" y="1224"/>
                  </a:lnTo>
                  <a:lnTo>
                    <a:pt x="698" y="1272"/>
                  </a:lnTo>
                  <a:lnTo>
                    <a:pt x="794" y="1350"/>
                  </a:lnTo>
                  <a:lnTo>
                    <a:pt x="842" y="1308"/>
                  </a:lnTo>
                  <a:lnTo>
                    <a:pt x="848" y="1350"/>
                  </a:lnTo>
                  <a:lnTo>
                    <a:pt x="854" y="1422"/>
                  </a:lnTo>
                  <a:lnTo>
                    <a:pt x="786" y="1490"/>
                  </a:lnTo>
                  <a:lnTo>
                    <a:pt x="788" y="1542"/>
                  </a:lnTo>
                  <a:lnTo>
                    <a:pt x="770" y="1608"/>
                  </a:lnTo>
                  <a:lnTo>
                    <a:pt x="802" y="1634"/>
                  </a:lnTo>
                  <a:lnTo>
                    <a:pt x="848" y="1668"/>
                  </a:lnTo>
                  <a:lnTo>
                    <a:pt x="916" y="1782"/>
                  </a:lnTo>
                  <a:lnTo>
                    <a:pt x="956" y="1800"/>
                  </a:lnTo>
                  <a:lnTo>
                    <a:pt x="1010" y="1848"/>
                  </a:lnTo>
                  <a:lnTo>
                    <a:pt x="1034" y="2022"/>
                  </a:lnTo>
                  <a:lnTo>
                    <a:pt x="1058" y="2178"/>
                  </a:lnTo>
                  <a:lnTo>
                    <a:pt x="1046" y="2244"/>
                  </a:lnTo>
                  <a:lnTo>
                    <a:pt x="1094" y="2310"/>
                  </a:lnTo>
                  <a:lnTo>
                    <a:pt x="1118" y="2364"/>
                  </a:lnTo>
                  <a:lnTo>
                    <a:pt x="1138" y="2458"/>
                  </a:lnTo>
                  <a:lnTo>
                    <a:pt x="1194" y="2540"/>
                  </a:lnTo>
                  <a:lnTo>
                    <a:pt x="1286" y="2586"/>
                  </a:lnTo>
                  <a:lnTo>
                    <a:pt x="1382" y="2574"/>
                  </a:lnTo>
                  <a:lnTo>
                    <a:pt x="1280" y="2520"/>
                  </a:lnTo>
                  <a:lnTo>
                    <a:pt x="1266" y="2472"/>
                  </a:lnTo>
                  <a:lnTo>
                    <a:pt x="1288" y="2428"/>
                  </a:lnTo>
                  <a:lnTo>
                    <a:pt x="1244" y="2394"/>
                  </a:lnTo>
                  <a:lnTo>
                    <a:pt x="1284" y="2334"/>
                  </a:lnTo>
                  <a:lnTo>
                    <a:pt x="1244" y="2300"/>
                  </a:lnTo>
                  <a:lnTo>
                    <a:pt x="1288" y="2306"/>
                  </a:lnTo>
                  <a:lnTo>
                    <a:pt x="1286" y="2244"/>
                  </a:lnTo>
                  <a:lnTo>
                    <a:pt x="1330" y="2268"/>
                  </a:lnTo>
                  <a:lnTo>
                    <a:pt x="1368" y="2228"/>
                  </a:lnTo>
                  <a:lnTo>
                    <a:pt x="1334" y="2160"/>
                  </a:lnTo>
                  <a:lnTo>
                    <a:pt x="1382" y="2184"/>
                  </a:lnTo>
                  <a:lnTo>
                    <a:pt x="1448" y="2076"/>
                  </a:lnTo>
                  <a:lnTo>
                    <a:pt x="1468" y="2052"/>
                  </a:lnTo>
                  <a:lnTo>
                    <a:pt x="1476" y="1982"/>
                  </a:lnTo>
                  <a:lnTo>
                    <a:pt x="1568" y="1950"/>
                  </a:lnTo>
                  <a:lnTo>
                    <a:pt x="1612" y="1880"/>
                  </a:lnTo>
                  <a:lnTo>
                    <a:pt x="1628" y="1830"/>
                  </a:lnTo>
                  <a:lnTo>
                    <a:pt x="1622" y="1746"/>
                  </a:lnTo>
                  <a:lnTo>
                    <a:pt x="1692" y="1644"/>
                  </a:lnTo>
                  <a:lnTo>
                    <a:pt x="1652" y="1578"/>
                  </a:lnTo>
                  <a:lnTo>
                    <a:pt x="1552" y="1538"/>
                  </a:lnTo>
                  <a:lnTo>
                    <a:pt x="1448" y="1500"/>
                  </a:lnTo>
                  <a:lnTo>
                    <a:pt x="1376" y="1494"/>
                  </a:lnTo>
                  <a:lnTo>
                    <a:pt x="1376" y="1410"/>
                  </a:lnTo>
                  <a:lnTo>
                    <a:pt x="1262" y="1356"/>
                  </a:lnTo>
                  <a:lnTo>
                    <a:pt x="1166" y="1272"/>
                  </a:lnTo>
                  <a:lnTo>
                    <a:pt x="1104" y="1280"/>
                  </a:lnTo>
                  <a:lnTo>
                    <a:pt x="1048" y="1276"/>
                  </a:lnTo>
                  <a:lnTo>
                    <a:pt x="1020" y="1244"/>
                  </a:lnTo>
                  <a:lnTo>
                    <a:pt x="974" y="1260"/>
                  </a:lnTo>
                  <a:lnTo>
                    <a:pt x="984" y="1238"/>
                  </a:lnTo>
                  <a:lnTo>
                    <a:pt x="934" y="1268"/>
                  </a:lnTo>
                  <a:lnTo>
                    <a:pt x="904" y="1268"/>
                  </a:lnTo>
                  <a:lnTo>
                    <a:pt x="872" y="1314"/>
                  </a:lnTo>
                  <a:lnTo>
                    <a:pt x="836" y="1272"/>
                  </a:lnTo>
                  <a:lnTo>
                    <a:pt x="794" y="1308"/>
                  </a:lnTo>
                  <a:lnTo>
                    <a:pt x="748" y="1278"/>
                  </a:lnTo>
                  <a:lnTo>
                    <a:pt x="758" y="1242"/>
                  </a:lnTo>
                  <a:lnTo>
                    <a:pt x="758" y="1174"/>
                  </a:lnTo>
                  <a:lnTo>
                    <a:pt x="698" y="1176"/>
                  </a:lnTo>
                  <a:lnTo>
                    <a:pt x="668" y="1140"/>
                  </a:lnTo>
                  <a:lnTo>
                    <a:pt x="736" y="1062"/>
                  </a:lnTo>
                  <a:lnTo>
                    <a:pt x="712" y="1050"/>
                  </a:lnTo>
                  <a:lnTo>
                    <a:pt x="658" y="1062"/>
                  </a:lnTo>
                  <a:lnTo>
                    <a:pt x="632" y="1104"/>
                  </a:lnTo>
                  <a:lnTo>
                    <a:pt x="596" y="1110"/>
                  </a:lnTo>
                  <a:lnTo>
                    <a:pt x="538" y="1066"/>
                  </a:lnTo>
                  <a:lnTo>
                    <a:pt x="568" y="950"/>
                  </a:lnTo>
                  <a:lnTo>
                    <a:pt x="632" y="894"/>
                  </a:lnTo>
                  <a:lnTo>
                    <a:pt x="686" y="894"/>
                  </a:lnTo>
                  <a:lnTo>
                    <a:pt x="740" y="912"/>
                  </a:lnTo>
                  <a:lnTo>
                    <a:pt x="736" y="900"/>
                  </a:lnTo>
                  <a:lnTo>
                    <a:pt x="766" y="868"/>
                  </a:lnTo>
                  <a:lnTo>
                    <a:pt x="842" y="906"/>
                  </a:lnTo>
                  <a:lnTo>
                    <a:pt x="848" y="966"/>
                  </a:lnTo>
                  <a:lnTo>
                    <a:pt x="884" y="984"/>
                  </a:lnTo>
                  <a:lnTo>
                    <a:pt x="896" y="900"/>
                  </a:lnTo>
                  <a:lnTo>
                    <a:pt x="878" y="858"/>
                  </a:lnTo>
                  <a:lnTo>
                    <a:pt x="998" y="806"/>
                  </a:lnTo>
                  <a:lnTo>
                    <a:pt x="1058" y="750"/>
                  </a:lnTo>
                  <a:lnTo>
                    <a:pt x="1100" y="696"/>
                  </a:lnTo>
                  <a:lnTo>
                    <a:pt x="1130" y="672"/>
                  </a:lnTo>
                  <a:lnTo>
                    <a:pt x="1184" y="678"/>
                  </a:lnTo>
                  <a:lnTo>
                    <a:pt x="1190" y="636"/>
                  </a:lnTo>
                  <a:lnTo>
                    <a:pt x="1280" y="588"/>
                  </a:lnTo>
                  <a:lnTo>
                    <a:pt x="1278" y="636"/>
                  </a:lnTo>
                  <a:lnTo>
                    <a:pt x="1360" y="602"/>
                  </a:lnTo>
                  <a:lnTo>
                    <a:pt x="1322" y="570"/>
                  </a:lnTo>
                  <a:lnTo>
                    <a:pt x="1340" y="538"/>
                  </a:lnTo>
                  <a:lnTo>
                    <a:pt x="1320" y="522"/>
                  </a:lnTo>
                  <a:lnTo>
                    <a:pt x="1286" y="546"/>
                  </a:lnTo>
                  <a:lnTo>
                    <a:pt x="1288" y="512"/>
                  </a:lnTo>
                  <a:lnTo>
                    <a:pt x="1400" y="504"/>
                  </a:lnTo>
                  <a:lnTo>
                    <a:pt x="1490" y="480"/>
                  </a:lnTo>
                  <a:lnTo>
                    <a:pt x="1526" y="456"/>
                  </a:lnTo>
                  <a:lnTo>
                    <a:pt x="1484" y="394"/>
                  </a:lnTo>
                  <a:cubicBezTo>
                    <a:pt x="1474" y="370"/>
                    <a:pt x="1479" y="319"/>
                    <a:pt x="1466" y="310"/>
                  </a:cubicBezTo>
                  <a:cubicBezTo>
                    <a:pt x="1456" y="300"/>
                    <a:pt x="1423" y="343"/>
                    <a:pt x="1406" y="342"/>
                  </a:cubicBezTo>
                  <a:lnTo>
                    <a:pt x="1376" y="312"/>
                  </a:lnTo>
                  <a:lnTo>
                    <a:pt x="1376" y="270"/>
                  </a:lnTo>
                  <a:lnTo>
                    <a:pt x="1328" y="264"/>
                  </a:lnTo>
                  <a:lnTo>
                    <a:pt x="1312" y="252"/>
                  </a:lnTo>
                  <a:lnTo>
                    <a:pt x="1256" y="314"/>
                  </a:lnTo>
                  <a:lnTo>
                    <a:pt x="1222" y="364"/>
                  </a:lnTo>
                  <a:lnTo>
                    <a:pt x="1172" y="402"/>
                  </a:lnTo>
                  <a:lnTo>
                    <a:pt x="1136" y="474"/>
                  </a:lnTo>
                  <a:lnTo>
                    <a:pt x="1110" y="444"/>
                  </a:lnTo>
                  <a:lnTo>
                    <a:pt x="1128" y="394"/>
                  </a:lnTo>
                  <a:lnTo>
                    <a:pt x="1038" y="334"/>
                  </a:lnTo>
                  <a:lnTo>
                    <a:pt x="1022" y="304"/>
                  </a:lnTo>
                  <a:lnTo>
                    <a:pt x="1122" y="226"/>
                  </a:lnTo>
                  <a:lnTo>
                    <a:pt x="1184" y="222"/>
                  </a:lnTo>
                  <a:lnTo>
                    <a:pt x="1212" y="240"/>
                  </a:lnTo>
                  <a:lnTo>
                    <a:pt x="1248" y="220"/>
                  </a:lnTo>
                  <a:lnTo>
                    <a:pt x="1300" y="220"/>
                  </a:lnTo>
                  <a:lnTo>
                    <a:pt x="1266" y="198"/>
                  </a:lnTo>
                  <a:lnTo>
                    <a:pt x="1208" y="196"/>
                  </a:lnTo>
                  <a:lnTo>
                    <a:pt x="1250" y="174"/>
                  </a:lnTo>
                  <a:lnTo>
                    <a:pt x="1328" y="172"/>
                  </a:lnTo>
                  <a:lnTo>
                    <a:pt x="1364" y="132"/>
                  </a:lnTo>
                  <a:cubicBezTo>
                    <a:pt x="1346" y="124"/>
                    <a:pt x="1343" y="119"/>
                    <a:pt x="1324" y="122"/>
                  </a:cubicBezTo>
                  <a:cubicBezTo>
                    <a:pt x="1310" y="124"/>
                    <a:pt x="1294" y="132"/>
                    <a:pt x="1286" y="144"/>
                  </a:cubicBezTo>
                  <a:cubicBezTo>
                    <a:pt x="1282" y="149"/>
                    <a:pt x="1274" y="148"/>
                    <a:pt x="1268" y="150"/>
                  </a:cubicBezTo>
                  <a:cubicBezTo>
                    <a:pt x="1266" y="144"/>
                    <a:pt x="1259" y="138"/>
                    <a:pt x="1262" y="132"/>
                  </a:cubicBezTo>
                  <a:cubicBezTo>
                    <a:pt x="1269" y="118"/>
                    <a:pt x="1303" y="134"/>
                    <a:pt x="1262" y="120"/>
                  </a:cubicBezTo>
                  <a:cubicBezTo>
                    <a:pt x="1221" y="134"/>
                    <a:pt x="1252" y="105"/>
                    <a:pt x="1262" y="90"/>
                  </a:cubicBezTo>
                  <a:cubicBezTo>
                    <a:pt x="1260" y="84"/>
                    <a:pt x="1262" y="75"/>
                    <a:pt x="1256" y="72"/>
                  </a:cubicBezTo>
                  <a:cubicBezTo>
                    <a:pt x="1238" y="63"/>
                    <a:pt x="1202" y="102"/>
                    <a:pt x="1202" y="102"/>
                  </a:cubicBezTo>
                  <a:cubicBezTo>
                    <a:pt x="1198" y="108"/>
                    <a:pt x="1186" y="140"/>
                    <a:pt x="1180" y="144"/>
                  </a:cubicBezTo>
                  <a:cubicBezTo>
                    <a:pt x="1169" y="151"/>
                    <a:pt x="1148" y="122"/>
                    <a:pt x="1148" y="122"/>
                  </a:cubicBezTo>
                  <a:cubicBezTo>
                    <a:pt x="1138" y="123"/>
                    <a:pt x="1121" y="137"/>
                    <a:pt x="1106" y="136"/>
                  </a:cubicBezTo>
                  <a:cubicBezTo>
                    <a:pt x="1091" y="135"/>
                    <a:pt x="1074" y="117"/>
                    <a:pt x="1056" y="116"/>
                  </a:cubicBezTo>
                  <a:cubicBezTo>
                    <a:pt x="1038" y="115"/>
                    <a:pt x="1016" y="131"/>
                    <a:pt x="998" y="132"/>
                  </a:cubicBezTo>
                  <a:cubicBezTo>
                    <a:pt x="997" y="132"/>
                    <a:pt x="956" y="125"/>
                    <a:pt x="950" y="120"/>
                  </a:cubicBezTo>
                  <a:cubicBezTo>
                    <a:pt x="918" y="94"/>
                    <a:pt x="960" y="108"/>
                    <a:pt x="920" y="90"/>
                  </a:cubicBezTo>
                  <a:cubicBezTo>
                    <a:pt x="852" y="60"/>
                    <a:pt x="806" y="58"/>
                    <a:pt x="730" y="54"/>
                  </a:cubicBezTo>
                  <a:cubicBezTo>
                    <a:pt x="656" y="39"/>
                    <a:pt x="625" y="15"/>
                    <a:pt x="550" y="0"/>
                  </a:cubicBezTo>
                  <a:cubicBezTo>
                    <a:pt x="510" y="2"/>
                    <a:pt x="486" y="5"/>
                    <a:pt x="446" y="8"/>
                  </a:cubicBezTo>
                  <a:cubicBezTo>
                    <a:pt x="424" y="9"/>
                    <a:pt x="423" y="14"/>
                    <a:pt x="406" y="18"/>
                  </a:cubicBezTo>
                  <a:cubicBezTo>
                    <a:pt x="389" y="22"/>
                    <a:pt x="353" y="24"/>
                    <a:pt x="344" y="32"/>
                  </a:cubicBezTo>
                  <a:cubicBezTo>
                    <a:pt x="346" y="38"/>
                    <a:pt x="354" y="60"/>
                    <a:pt x="350" y="64"/>
                  </a:cubicBezTo>
                  <a:cubicBezTo>
                    <a:pt x="274" y="50"/>
                    <a:pt x="250" y="81"/>
                    <a:pt x="236" y="82"/>
                  </a:cubicBezTo>
                  <a:cubicBezTo>
                    <a:pt x="278" y="110"/>
                    <a:pt x="270" y="72"/>
                    <a:pt x="290" y="102"/>
                  </a:cubicBezTo>
                  <a:cubicBezTo>
                    <a:pt x="234" y="121"/>
                    <a:pt x="178" y="104"/>
                    <a:pt x="128" y="138"/>
                  </a:cubicBezTo>
                  <a:cubicBezTo>
                    <a:pt x="126" y="144"/>
                    <a:pt x="122" y="150"/>
                    <a:pt x="122" y="156"/>
                  </a:cubicBezTo>
                  <a:cubicBezTo>
                    <a:pt x="122" y="162"/>
                    <a:pt x="132" y="170"/>
                    <a:pt x="128" y="174"/>
                  </a:cubicBezTo>
                  <a:cubicBezTo>
                    <a:pt x="126" y="182"/>
                    <a:pt x="109" y="197"/>
                    <a:pt x="112" y="202"/>
                  </a:cubicBezTo>
                  <a:cubicBezTo>
                    <a:pt x="124" y="206"/>
                    <a:pt x="137" y="195"/>
                    <a:pt x="146" y="204"/>
                  </a:cubicBezTo>
                  <a:cubicBezTo>
                    <a:pt x="151" y="209"/>
                    <a:pt x="135" y="213"/>
                    <a:pt x="128" y="216"/>
                  </a:cubicBezTo>
                  <a:cubicBezTo>
                    <a:pt x="116" y="221"/>
                    <a:pt x="104" y="226"/>
                    <a:pt x="92" y="228"/>
                  </a:cubicBezTo>
                  <a:cubicBezTo>
                    <a:pt x="48" y="237"/>
                    <a:pt x="72" y="233"/>
                    <a:pt x="20" y="240"/>
                  </a:cubicBezTo>
                  <a:cubicBezTo>
                    <a:pt x="0" y="247"/>
                    <a:pt x="2" y="240"/>
                    <a:pt x="2" y="252"/>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57" name="Freeform 5"/>
            <p:cNvSpPr/>
            <p:nvPr/>
          </p:nvSpPr>
          <p:spPr bwMode="auto">
            <a:xfrm>
              <a:off x="45" y="261"/>
              <a:ext cx="39" cy="26"/>
            </a:xfrm>
            <a:custGeom>
              <a:avLst/>
              <a:gdLst>
                <a:gd name="T0" fmla="*/ 14 w 46"/>
                <a:gd name="T1" fmla="*/ 3 h 38"/>
                <a:gd name="T2" fmla="*/ 0 w 46"/>
                <a:gd name="T3" fmla="*/ 15 h 38"/>
                <a:gd name="T4" fmla="*/ 19 w 46"/>
                <a:gd name="T5" fmla="*/ 26 h 38"/>
                <a:gd name="T6" fmla="*/ 39 w 46"/>
                <a:gd name="T7" fmla="*/ 18 h 38"/>
                <a:gd name="T8" fmla="*/ 25 w 46"/>
                <a:gd name="T9" fmla="*/ 0 h 38"/>
                <a:gd name="T10" fmla="*/ 14 w 46"/>
                <a:gd name="T11" fmla="*/ 3 h 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6" h="38">
                  <a:moveTo>
                    <a:pt x="16" y="4"/>
                  </a:moveTo>
                  <a:lnTo>
                    <a:pt x="0" y="22"/>
                  </a:lnTo>
                  <a:lnTo>
                    <a:pt x="22" y="38"/>
                  </a:lnTo>
                  <a:lnTo>
                    <a:pt x="46" y="26"/>
                  </a:lnTo>
                  <a:lnTo>
                    <a:pt x="30" y="0"/>
                  </a:lnTo>
                  <a:lnTo>
                    <a:pt x="16" y="4"/>
                  </a:ln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58" name="Freeform 6"/>
            <p:cNvSpPr/>
            <p:nvPr/>
          </p:nvSpPr>
          <p:spPr bwMode="auto">
            <a:xfrm>
              <a:off x="398" y="376"/>
              <a:ext cx="45" cy="30"/>
            </a:xfrm>
            <a:custGeom>
              <a:avLst/>
              <a:gdLst>
                <a:gd name="T0" fmla="*/ 10 w 52"/>
                <a:gd name="T1" fmla="*/ 0 h 44"/>
                <a:gd name="T2" fmla="*/ 23 w 52"/>
                <a:gd name="T3" fmla="*/ 30 h 44"/>
                <a:gd name="T4" fmla="*/ 36 w 52"/>
                <a:gd name="T5" fmla="*/ 29 h 44"/>
                <a:gd name="T6" fmla="*/ 33 w 52"/>
                <a:gd name="T7" fmla="*/ 11 h 44"/>
                <a:gd name="T8" fmla="*/ 23 w 52"/>
                <a:gd name="T9" fmla="*/ 1 h 44"/>
                <a:gd name="T10" fmla="*/ 10 w 52"/>
                <a:gd name="T11" fmla="*/ 0 h 4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 h="44">
                  <a:moveTo>
                    <a:pt x="12" y="0"/>
                  </a:moveTo>
                  <a:cubicBezTo>
                    <a:pt x="16" y="14"/>
                    <a:pt x="18" y="32"/>
                    <a:pt x="26" y="44"/>
                  </a:cubicBezTo>
                  <a:cubicBezTo>
                    <a:pt x="31" y="43"/>
                    <a:pt x="37" y="44"/>
                    <a:pt x="42" y="42"/>
                  </a:cubicBezTo>
                  <a:cubicBezTo>
                    <a:pt x="52" y="38"/>
                    <a:pt x="48" y="19"/>
                    <a:pt x="38" y="16"/>
                  </a:cubicBezTo>
                  <a:cubicBezTo>
                    <a:pt x="33" y="9"/>
                    <a:pt x="34" y="5"/>
                    <a:pt x="26" y="2"/>
                  </a:cubicBezTo>
                  <a:cubicBezTo>
                    <a:pt x="4" y="4"/>
                    <a:pt x="0" y="8"/>
                    <a:pt x="12"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59" name="Freeform 7"/>
            <p:cNvSpPr/>
            <p:nvPr/>
          </p:nvSpPr>
          <p:spPr bwMode="auto">
            <a:xfrm>
              <a:off x="1297" y="428"/>
              <a:ext cx="113" cy="69"/>
            </a:xfrm>
            <a:custGeom>
              <a:avLst/>
              <a:gdLst>
                <a:gd name="T0" fmla="*/ 84 w 131"/>
                <a:gd name="T1" fmla="*/ 0 h 98"/>
                <a:gd name="T2" fmla="*/ 68 w 131"/>
                <a:gd name="T3" fmla="*/ 6 h 98"/>
                <a:gd name="T4" fmla="*/ 46 w 131"/>
                <a:gd name="T5" fmla="*/ 17 h 98"/>
                <a:gd name="T6" fmla="*/ 34 w 131"/>
                <a:gd name="T7" fmla="*/ 28 h 98"/>
                <a:gd name="T8" fmla="*/ 18 w 131"/>
                <a:gd name="T9" fmla="*/ 37 h 98"/>
                <a:gd name="T10" fmla="*/ 54 w 131"/>
                <a:gd name="T11" fmla="*/ 58 h 98"/>
                <a:gd name="T12" fmla="*/ 68 w 131"/>
                <a:gd name="T13" fmla="*/ 66 h 98"/>
                <a:gd name="T14" fmla="*/ 73 w 131"/>
                <a:gd name="T15" fmla="*/ 65 h 98"/>
                <a:gd name="T16" fmla="*/ 77 w 131"/>
                <a:gd name="T17" fmla="*/ 61 h 98"/>
                <a:gd name="T18" fmla="*/ 84 w 131"/>
                <a:gd name="T19" fmla="*/ 69 h 98"/>
                <a:gd name="T20" fmla="*/ 106 w 131"/>
                <a:gd name="T21" fmla="*/ 61 h 98"/>
                <a:gd name="T22" fmla="*/ 111 w 131"/>
                <a:gd name="T23" fmla="*/ 52 h 98"/>
                <a:gd name="T24" fmla="*/ 87 w 131"/>
                <a:gd name="T25" fmla="*/ 28 h 98"/>
                <a:gd name="T26" fmla="*/ 99 w 131"/>
                <a:gd name="T27" fmla="*/ 17 h 98"/>
                <a:gd name="T28" fmla="*/ 96 w 131"/>
                <a:gd name="T29" fmla="*/ 3 h 98"/>
                <a:gd name="T30" fmla="*/ 84 w 131"/>
                <a:gd name="T31" fmla="*/ 0 h 9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1" h="98">
                  <a:moveTo>
                    <a:pt x="97" y="0"/>
                  </a:moveTo>
                  <a:cubicBezTo>
                    <a:pt x="83" y="5"/>
                    <a:pt x="89" y="2"/>
                    <a:pt x="79" y="8"/>
                  </a:cubicBezTo>
                  <a:cubicBezTo>
                    <a:pt x="76" y="18"/>
                    <a:pt x="62" y="18"/>
                    <a:pt x="53" y="24"/>
                  </a:cubicBezTo>
                  <a:cubicBezTo>
                    <a:pt x="49" y="29"/>
                    <a:pt x="44" y="36"/>
                    <a:pt x="39" y="40"/>
                  </a:cubicBezTo>
                  <a:cubicBezTo>
                    <a:pt x="34" y="45"/>
                    <a:pt x="21" y="52"/>
                    <a:pt x="21" y="52"/>
                  </a:cubicBezTo>
                  <a:cubicBezTo>
                    <a:pt x="0" y="84"/>
                    <a:pt x="41" y="75"/>
                    <a:pt x="63" y="82"/>
                  </a:cubicBezTo>
                  <a:cubicBezTo>
                    <a:pt x="68" y="89"/>
                    <a:pt x="71" y="91"/>
                    <a:pt x="79" y="94"/>
                  </a:cubicBezTo>
                  <a:cubicBezTo>
                    <a:pt x="81" y="93"/>
                    <a:pt x="83" y="93"/>
                    <a:pt x="85" y="92"/>
                  </a:cubicBezTo>
                  <a:cubicBezTo>
                    <a:pt x="87" y="90"/>
                    <a:pt x="87" y="85"/>
                    <a:pt x="89" y="86"/>
                  </a:cubicBezTo>
                  <a:cubicBezTo>
                    <a:pt x="93" y="88"/>
                    <a:pt x="97" y="98"/>
                    <a:pt x="97" y="98"/>
                  </a:cubicBezTo>
                  <a:cubicBezTo>
                    <a:pt x="112" y="95"/>
                    <a:pt x="111" y="90"/>
                    <a:pt x="123" y="86"/>
                  </a:cubicBezTo>
                  <a:cubicBezTo>
                    <a:pt x="124" y="82"/>
                    <a:pt x="128" y="78"/>
                    <a:pt x="129" y="74"/>
                  </a:cubicBezTo>
                  <a:cubicBezTo>
                    <a:pt x="131" y="61"/>
                    <a:pt x="108" y="47"/>
                    <a:pt x="101" y="40"/>
                  </a:cubicBezTo>
                  <a:cubicBezTo>
                    <a:pt x="103" y="33"/>
                    <a:pt x="115" y="24"/>
                    <a:pt x="115" y="24"/>
                  </a:cubicBezTo>
                  <a:cubicBezTo>
                    <a:pt x="121" y="15"/>
                    <a:pt x="124" y="8"/>
                    <a:pt x="111" y="4"/>
                  </a:cubicBezTo>
                  <a:cubicBezTo>
                    <a:pt x="101" y="7"/>
                    <a:pt x="97" y="13"/>
                    <a:pt x="97"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0" name="Freeform 8"/>
            <p:cNvSpPr/>
            <p:nvPr/>
          </p:nvSpPr>
          <p:spPr bwMode="auto">
            <a:xfrm>
              <a:off x="752" y="787"/>
              <a:ext cx="182" cy="79"/>
            </a:xfrm>
            <a:custGeom>
              <a:avLst/>
              <a:gdLst>
                <a:gd name="T0" fmla="*/ 40 w 212"/>
                <a:gd name="T1" fmla="*/ 8 h 112"/>
                <a:gd name="T2" fmla="*/ 15 w 212"/>
                <a:gd name="T3" fmla="*/ 8 h 112"/>
                <a:gd name="T4" fmla="*/ 4 w 212"/>
                <a:gd name="T5" fmla="*/ 11 h 112"/>
                <a:gd name="T6" fmla="*/ 21 w 212"/>
                <a:gd name="T7" fmla="*/ 37 h 112"/>
                <a:gd name="T8" fmla="*/ 44 w 212"/>
                <a:gd name="T9" fmla="*/ 31 h 112"/>
                <a:gd name="T10" fmla="*/ 80 w 212"/>
                <a:gd name="T11" fmla="*/ 38 h 112"/>
                <a:gd name="T12" fmla="*/ 95 w 212"/>
                <a:gd name="T13" fmla="*/ 42 h 112"/>
                <a:gd name="T14" fmla="*/ 114 w 212"/>
                <a:gd name="T15" fmla="*/ 62 h 112"/>
                <a:gd name="T16" fmla="*/ 121 w 212"/>
                <a:gd name="T17" fmla="*/ 79 h 112"/>
                <a:gd name="T18" fmla="*/ 135 w 212"/>
                <a:gd name="T19" fmla="*/ 71 h 112"/>
                <a:gd name="T20" fmla="*/ 145 w 212"/>
                <a:gd name="T21" fmla="*/ 68 h 112"/>
                <a:gd name="T22" fmla="*/ 161 w 212"/>
                <a:gd name="T23" fmla="*/ 72 h 112"/>
                <a:gd name="T24" fmla="*/ 167 w 212"/>
                <a:gd name="T25" fmla="*/ 56 h 112"/>
                <a:gd name="T26" fmla="*/ 131 w 212"/>
                <a:gd name="T27" fmla="*/ 38 h 112"/>
                <a:gd name="T28" fmla="*/ 90 w 212"/>
                <a:gd name="T29" fmla="*/ 14 h 112"/>
                <a:gd name="T30" fmla="*/ 46 w 212"/>
                <a:gd name="T31" fmla="*/ 18 h 112"/>
                <a:gd name="T32" fmla="*/ 40 w 212"/>
                <a:gd name="T33" fmla="*/ 8 h 1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1" h="112">
                  <a:moveTo>
                    <a:pt x="47" y="12"/>
                  </a:moveTo>
                  <a:cubicBezTo>
                    <a:pt x="39" y="0"/>
                    <a:pt x="28" y="7"/>
                    <a:pt x="17" y="12"/>
                  </a:cubicBezTo>
                  <a:cubicBezTo>
                    <a:pt x="13" y="14"/>
                    <a:pt x="5" y="16"/>
                    <a:pt x="5" y="16"/>
                  </a:cubicBezTo>
                  <a:cubicBezTo>
                    <a:pt x="0" y="31"/>
                    <a:pt x="10" y="48"/>
                    <a:pt x="25" y="52"/>
                  </a:cubicBezTo>
                  <a:cubicBezTo>
                    <a:pt x="37" y="50"/>
                    <a:pt x="41" y="47"/>
                    <a:pt x="51" y="44"/>
                  </a:cubicBezTo>
                  <a:cubicBezTo>
                    <a:pt x="65" y="53"/>
                    <a:pt x="76" y="53"/>
                    <a:pt x="93" y="54"/>
                  </a:cubicBezTo>
                  <a:cubicBezTo>
                    <a:pt x="99" y="56"/>
                    <a:pt x="111" y="60"/>
                    <a:pt x="111" y="60"/>
                  </a:cubicBezTo>
                  <a:cubicBezTo>
                    <a:pt x="120" y="69"/>
                    <a:pt x="129" y="75"/>
                    <a:pt x="133" y="88"/>
                  </a:cubicBezTo>
                  <a:cubicBezTo>
                    <a:pt x="125" y="100"/>
                    <a:pt x="126" y="107"/>
                    <a:pt x="141" y="112"/>
                  </a:cubicBezTo>
                  <a:cubicBezTo>
                    <a:pt x="145" y="106"/>
                    <a:pt x="150" y="103"/>
                    <a:pt x="157" y="100"/>
                  </a:cubicBezTo>
                  <a:cubicBezTo>
                    <a:pt x="161" y="98"/>
                    <a:pt x="169" y="96"/>
                    <a:pt x="169" y="96"/>
                  </a:cubicBezTo>
                  <a:cubicBezTo>
                    <a:pt x="175" y="98"/>
                    <a:pt x="187" y="102"/>
                    <a:pt x="187" y="102"/>
                  </a:cubicBezTo>
                  <a:cubicBezTo>
                    <a:pt x="203" y="100"/>
                    <a:pt x="212" y="94"/>
                    <a:pt x="195" y="80"/>
                  </a:cubicBezTo>
                  <a:cubicBezTo>
                    <a:pt x="183" y="70"/>
                    <a:pt x="165" y="66"/>
                    <a:pt x="153" y="54"/>
                  </a:cubicBezTo>
                  <a:cubicBezTo>
                    <a:pt x="141" y="42"/>
                    <a:pt x="122" y="26"/>
                    <a:pt x="105" y="20"/>
                  </a:cubicBezTo>
                  <a:cubicBezTo>
                    <a:pt x="85" y="21"/>
                    <a:pt x="71" y="20"/>
                    <a:pt x="53" y="26"/>
                  </a:cubicBezTo>
                  <a:cubicBezTo>
                    <a:pt x="47" y="24"/>
                    <a:pt x="33" y="12"/>
                    <a:pt x="47" y="12"/>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1" name="Freeform 9"/>
            <p:cNvSpPr/>
            <p:nvPr/>
          </p:nvSpPr>
          <p:spPr bwMode="auto">
            <a:xfrm>
              <a:off x="902" y="847"/>
              <a:ext cx="114" cy="38"/>
            </a:xfrm>
            <a:custGeom>
              <a:avLst/>
              <a:gdLst>
                <a:gd name="T0" fmla="*/ 49 w 133"/>
                <a:gd name="T1" fmla="*/ 0 h 54"/>
                <a:gd name="T2" fmla="*/ 37 w 133"/>
                <a:gd name="T3" fmla="*/ 4 h 54"/>
                <a:gd name="T4" fmla="*/ 27 w 133"/>
                <a:gd name="T5" fmla="*/ 21 h 54"/>
                <a:gd name="T6" fmla="*/ 13 w 133"/>
                <a:gd name="T7" fmla="*/ 24 h 54"/>
                <a:gd name="T8" fmla="*/ 3 w 133"/>
                <a:gd name="T9" fmla="*/ 30 h 54"/>
                <a:gd name="T10" fmla="*/ 11 w 133"/>
                <a:gd name="T11" fmla="*/ 38 h 54"/>
                <a:gd name="T12" fmla="*/ 114 w 133"/>
                <a:gd name="T13" fmla="*/ 24 h 54"/>
                <a:gd name="T14" fmla="*/ 105 w 133"/>
                <a:gd name="T15" fmla="*/ 11 h 54"/>
                <a:gd name="T16" fmla="*/ 90 w 133"/>
                <a:gd name="T17" fmla="*/ 6 h 54"/>
                <a:gd name="T18" fmla="*/ 87 w 133"/>
                <a:gd name="T19" fmla="*/ 17 h 54"/>
                <a:gd name="T20" fmla="*/ 76 w 133"/>
                <a:gd name="T21" fmla="*/ 13 h 54"/>
                <a:gd name="T22" fmla="*/ 57 w 133"/>
                <a:gd name="T23" fmla="*/ 10 h 54"/>
                <a:gd name="T24" fmla="*/ 49 w 133"/>
                <a:gd name="T25" fmla="*/ 0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33" h="54">
                  <a:moveTo>
                    <a:pt x="57" y="0"/>
                  </a:moveTo>
                  <a:cubicBezTo>
                    <a:pt x="53" y="3"/>
                    <a:pt x="46" y="2"/>
                    <a:pt x="43" y="6"/>
                  </a:cubicBezTo>
                  <a:cubicBezTo>
                    <a:pt x="36" y="14"/>
                    <a:pt x="43" y="26"/>
                    <a:pt x="31" y="30"/>
                  </a:cubicBezTo>
                  <a:cubicBezTo>
                    <a:pt x="26" y="32"/>
                    <a:pt x="20" y="31"/>
                    <a:pt x="15" y="34"/>
                  </a:cubicBezTo>
                  <a:cubicBezTo>
                    <a:pt x="11" y="36"/>
                    <a:pt x="3" y="42"/>
                    <a:pt x="3" y="42"/>
                  </a:cubicBezTo>
                  <a:cubicBezTo>
                    <a:pt x="0" y="51"/>
                    <a:pt x="5" y="51"/>
                    <a:pt x="13" y="54"/>
                  </a:cubicBezTo>
                  <a:cubicBezTo>
                    <a:pt x="51" y="51"/>
                    <a:pt x="97" y="46"/>
                    <a:pt x="133" y="34"/>
                  </a:cubicBezTo>
                  <a:cubicBezTo>
                    <a:pt x="129" y="28"/>
                    <a:pt x="128" y="21"/>
                    <a:pt x="123" y="16"/>
                  </a:cubicBezTo>
                  <a:cubicBezTo>
                    <a:pt x="118" y="11"/>
                    <a:pt x="105" y="8"/>
                    <a:pt x="105" y="8"/>
                  </a:cubicBezTo>
                  <a:cubicBezTo>
                    <a:pt x="84" y="13"/>
                    <a:pt x="106" y="19"/>
                    <a:pt x="101" y="24"/>
                  </a:cubicBezTo>
                  <a:cubicBezTo>
                    <a:pt x="99" y="26"/>
                    <a:pt x="89" y="18"/>
                    <a:pt x="89" y="18"/>
                  </a:cubicBezTo>
                  <a:cubicBezTo>
                    <a:pt x="83" y="15"/>
                    <a:pt x="73" y="15"/>
                    <a:pt x="67" y="14"/>
                  </a:cubicBezTo>
                  <a:cubicBezTo>
                    <a:pt x="58" y="8"/>
                    <a:pt x="62" y="12"/>
                    <a:pt x="57"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2" name="Freeform 10"/>
            <p:cNvSpPr/>
            <p:nvPr/>
          </p:nvSpPr>
          <p:spPr bwMode="auto">
            <a:xfrm>
              <a:off x="1023" y="871"/>
              <a:ext cx="43" cy="17"/>
            </a:xfrm>
            <a:custGeom>
              <a:avLst/>
              <a:gdLst>
                <a:gd name="T0" fmla="*/ 11 w 51"/>
                <a:gd name="T1" fmla="*/ 0 h 24"/>
                <a:gd name="T2" fmla="*/ 6 w 51"/>
                <a:gd name="T3" fmla="*/ 13 h 24"/>
                <a:gd name="T4" fmla="*/ 23 w 51"/>
                <a:gd name="T5" fmla="*/ 17 h 24"/>
                <a:gd name="T6" fmla="*/ 28 w 51"/>
                <a:gd name="T7" fmla="*/ 3 h 24"/>
                <a:gd name="T8" fmla="*/ 11 w 51"/>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3" name="Freeform 11"/>
            <p:cNvSpPr/>
            <p:nvPr/>
          </p:nvSpPr>
          <p:spPr bwMode="auto">
            <a:xfrm>
              <a:off x="1087" y="874"/>
              <a:ext cx="14" cy="24"/>
            </a:xfrm>
            <a:custGeom>
              <a:avLst/>
              <a:gdLst>
                <a:gd name="T0" fmla="*/ 12 w 16"/>
                <a:gd name="T1" fmla="*/ 0 h 34"/>
                <a:gd name="T2" fmla="*/ 0 w 16"/>
                <a:gd name="T3" fmla="*/ 10 h 34"/>
                <a:gd name="T4" fmla="*/ 14 w 16"/>
                <a:gd name="T5" fmla="*/ 24 h 34"/>
                <a:gd name="T6" fmla="*/ 11 w 16"/>
                <a:gd name="T7" fmla="*/ 13 h 34"/>
                <a:gd name="T8" fmla="*/ 14 w 16"/>
                <a:gd name="T9" fmla="*/ 4 h 34"/>
                <a:gd name="T10" fmla="*/ 12 w 16"/>
                <a:gd name="T11" fmla="*/ 0 h 3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 h="34">
                  <a:moveTo>
                    <a:pt x="14" y="0"/>
                  </a:moveTo>
                  <a:cubicBezTo>
                    <a:pt x="5" y="3"/>
                    <a:pt x="2" y="4"/>
                    <a:pt x="0" y="14"/>
                  </a:cubicBezTo>
                  <a:cubicBezTo>
                    <a:pt x="3" y="26"/>
                    <a:pt x="4" y="30"/>
                    <a:pt x="16" y="34"/>
                  </a:cubicBezTo>
                  <a:cubicBezTo>
                    <a:pt x="15" y="29"/>
                    <a:pt x="11" y="23"/>
                    <a:pt x="12" y="18"/>
                  </a:cubicBezTo>
                  <a:cubicBezTo>
                    <a:pt x="12" y="14"/>
                    <a:pt x="16" y="6"/>
                    <a:pt x="16" y="6"/>
                  </a:cubicBezTo>
                  <a:cubicBezTo>
                    <a:pt x="9" y="1"/>
                    <a:pt x="8" y="3"/>
                    <a:pt x="14"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4" name="Freeform 12"/>
            <p:cNvSpPr/>
            <p:nvPr/>
          </p:nvSpPr>
          <p:spPr bwMode="auto">
            <a:xfrm>
              <a:off x="876" y="83"/>
              <a:ext cx="207" cy="82"/>
            </a:xfrm>
            <a:custGeom>
              <a:avLst/>
              <a:gdLst>
                <a:gd name="T0" fmla="*/ 55 w 240"/>
                <a:gd name="T1" fmla="*/ 1 h 117"/>
                <a:gd name="T2" fmla="*/ 21 w 240"/>
                <a:gd name="T3" fmla="*/ 22 h 117"/>
                <a:gd name="T4" fmla="*/ 5 w 240"/>
                <a:gd name="T5" fmla="*/ 26 h 117"/>
                <a:gd name="T6" fmla="*/ 0 w 240"/>
                <a:gd name="T7" fmla="*/ 27 h 117"/>
                <a:gd name="T8" fmla="*/ 22 w 240"/>
                <a:gd name="T9" fmla="*/ 41 h 117"/>
                <a:gd name="T10" fmla="*/ 33 w 240"/>
                <a:gd name="T11" fmla="*/ 44 h 117"/>
                <a:gd name="T12" fmla="*/ 59 w 240"/>
                <a:gd name="T13" fmla="*/ 33 h 117"/>
                <a:gd name="T14" fmla="*/ 69 w 240"/>
                <a:gd name="T15" fmla="*/ 30 h 117"/>
                <a:gd name="T16" fmla="*/ 71 w 240"/>
                <a:gd name="T17" fmla="*/ 39 h 117"/>
                <a:gd name="T18" fmla="*/ 55 w 240"/>
                <a:gd name="T19" fmla="*/ 43 h 117"/>
                <a:gd name="T20" fmla="*/ 62 w 240"/>
                <a:gd name="T21" fmla="*/ 51 h 117"/>
                <a:gd name="T22" fmla="*/ 35 w 240"/>
                <a:gd name="T23" fmla="*/ 61 h 117"/>
                <a:gd name="T24" fmla="*/ 60 w 240"/>
                <a:gd name="T25" fmla="*/ 76 h 117"/>
                <a:gd name="T26" fmla="*/ 71 w 240"/>
                <a:gd name="T27" fmla="*/ 79 h 117"/>
                <a:gd name="T28" fmla="*/ 102 w 240"/>
                <a:gd name="T29" fmla="*/ 72 h 117"/>
                <a:gd name="T30" fmla="*/ 129 w 240"/>
                <a:gd name="T31" fmla="*/ 74 h 117"/>
                <a:gd name="T32" fmla="*/ 145 w 240"/>
                <a:gd name="T33" fmla="*/ 82 h 117"/>
                <a:gd name="T34" fmla="*/ 176 w 240"/>
                <a:gd name="T35" fmla="*/ 76 h 117"/>
                <a:gd name="T36" fmla="*/ 193 w 240"/>
                <a:gd name="T37" fmla="*/ 72 h 117"/>
                <a:gd name="T38" fmla="*/ 191 w 240"/>
                <a:gd name="T39" fmla="*/ 54 h 117"/>
                <a:gd name="T40" fmla="*/ 202 w 240"/>
                <a:gd name="T41" fmla="*/ 48 h 117"/>
                <a:gd name="T42" fmla="*/ 205 w 240"/>
                <a:gd name="T43" fmla="*/ 33 h 117"/>
                <a:gd name="T44" fmla="*/ 181 w 240"/>
                <a:gd name="T45" fmla="*/ 40 h 117"/>
                <a:gd name="T46" fmla="*/ 173 w 240"/>
                <a:gd name="T47" fmla="*/ 30 h 117"/>
                <a:gd name="T48" fmla="*/ 148 w 240"/>
                <a:gd name="T49" fmla="*/ 32 h 117"/>
                <a:gd name="T50" fmla="*/ 116 w 240"/>
                <a:gd name="T51" fmla="*/ 6 h 117"/>
                <a:gd name="T52" fmla="*/ 81 w 240"/>
                <a:gd name="T53" fmla="*/ 8 h 117"/>
                <a:gd name="T54" fmla="*/ 71 w 240"/>
                <a:gd name="T55" fmla="*/ 1 h 117"/>
                <a:gd name="T56" fmla="*/ 55 w 240"/>
                <a:gd name="T57" fmla="*/ 1 h 11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40" h="117">
                  <a:moveTo>
                    <a:pt x="64" y="1"/>
                  </a:moveTo>
                  <a:cubicBezTo>
                    <a:pt x="57" y="21"/>
                    <a:pt x="44" y="24"/>
                    <a:pt x="24" y="31"/>
                  </a:cubicBezTo>
                  <a:cubicBezTo>
                    <a:pt x="18" y="33"/>
                    <a:pt x="12" y="35"/>
                    <a:pt x="6" y="37"/>
                  </a:cubicBezTo>
                  <a:cubicBezTo>
                    <a:pt x="4" y="38"/>
                    <a:pt x="0" y="39"/>
                    <a:pt x="0" y="39"/>
                  </a:cubicBezTo>
                  <a:cubicBezTo>
                    <a:pt x="3" y="55"/>
                    <a:pt x="12" y="54"/>
                    <a:pt x="26" y="59"/>
                  </a:cubicBezTo>
                  <a:cubicBezTo>
                    <a:pt x="30" y="60"/>
                    <a:pt x="38" y="63"/>
                    <a:pt x="38" y="63"/>
                  </a:cubicBezTo>
                  <a:cubicBezTo>
                    <a:pt x="50" y="59"/>
                    <a:pt x="57" y="54"/>
                    <a:pt x="68" y="47"/>
                  </a:cubicBezTo>
                  <a:cubicBezTo>
                    <a:pt x="72" y="45"/>
                    <a:pt x="80" y="43"/>
                    <a:pt x="80" y="43"/>
                  </a:cubicBezTo>
                  <a:cubicBezTo>
                    <a:pt x="82" y="46"/>
                    <a:pt x="88" y="51"/>
                    <a:pt x="82" y="55"/>
                  </a:cubicBezTo>
                  <a:cubicBezTo>
                    <a:pt x="77" y="59"/>
                    <a:pt x="64" y="61"/>
                    <a:pt x="64" y="61"/>
                  </a:cubicBezTo>
                  <a:cubicBezTo>
                    <a:pt x="58" y="70"/>
                    <a:pt x="63" y="70"/>
                    <a:pt x="72" y="73"/>
                  </a:cubicBezTo>
                  <a:cubicBezTo>
                    <a:pt x="77" y="88"/>
                    <a:pt x="50" y="86"/>
                    <a:pt x="40" y="87"/>
                  </a:cubicBezTo>
                  <a:cubicBezTo>
                    <a:pt x="47" y="94"/>
                    <a:pt x="60" y="106"/>
                    <a:pt x="70" y="109"/>
                  </a:cubicBezTo>
                  <a:cubicBezTo>
                    <a:pt x="74" y="110"/>
                    <a:pt x="82" y="113"/>
                    <a:pt x="82" y="113"/>
                  </a:cubicBezTo>
                  <a:cubicBezTo>
                    <a:pt x="99" y="111"/>
                    <a:pt x="104" y="108"/>
                    <a:pt x="118" y="103"/>
                  </a:cubicBezTo>
                  <a:cubicBezTo>
                    <a:pt x="129" y="104"/>
                    <a:pt x="140" y="103"/>
                    <a:pt x="150" y="105"/>
                  </a:cubicBezTo>
                  <a:cubicBezTo>
                    <a:pt x="157" y="107"/>
                    <a:pt x="168" y="117"/>
                    <a:pt x="168" y="117"/>
                  </a:cubicBezTo>
                  <a:cubicBezTo>
                    <a:pt x="193" y="115"/>
                    <a:pt x="188" y="116"/>
                    <a:pt x="204" y="109"/>
                  </a:cubicBezTo>
                  <a:cubicBezTo>
                    <a:pt x="210" y="106"/>
                    <a:pt x="224" y="103"/>
                    <a:pt x="224" y="103"/>
                  </a:cubicBezTo>
                  <a:cubicBezTo>
                    <a:pt x="223" y="98"/>
                    <a:pt x="217" y="82"/>
                    <a:pt x="222" y="77"/>
                  </a:cubicBezTo>
                  <a:cubicBezTo>
                    <a:pt x="225" y="73"/>
                    <a:pt x="234" y="69"/>
                    <a:pt x="234" y="69"/>
                  </a:cubicBezTo>
                  <a:cubicBezTo>
                    <a:pt x="237" y="59"/>
                    <a:pt x="240" y="59"/>
                    <a:pt x="238" y="47"/>
                  </a:cubicBezTo>
                  <a:cubicBezTo>
                    <a:pt x="228" y="49"/>
                    <a:pt x="219" y="51"/>
                    <a:pt x="210" y="57"/>
                  </a:cubicBezTo>
                  <a:cubicBezTo>
                    <a:pt x="201" y="71"/>
                    <a:pt x="201" y="50"/>
                    <a:pt x="200" y="43"/>
                  </a:cubicBezTo>
                  <a:cubicBezTo>
                    <a:pt x="189" y="45"/>
                    <a:pt x="182" y="48"/>
                    <a:pt x="172" y="45"/>
                  </a:cubicBezTo>
                  <a:cubicBezTo>
                    <a:pt x="161" y="34"/>
                    <a:pt x="148" y="14"/>
                    <a:pt x="134" y="9"/>
                  </a:cubicBezTo>
                  <a:cubicBezTo>
                    <a:pt x="119" y="11"/>
                    <a:pt x="108" y="13"/>
                    <a:pt x="94" y="11"/>
                  </a:cubicBezTo>
                  <a:cubicBezTo>
                    <a:pt x="92" y="9"/>
                    <a:pt x="85" y="2"/>
                    <a:pt x="82" y="1"/>
                  </a:cubicBezTo>
                  <a:cubicBezTo>
                    <a:pt x="74" y="0"/>
                    <a:pt x="72" y="9"/>
                    <a:pt x="64" y="1"/>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5" name="Freeform 13"/>
            <p:cNvSpPr/>
            <p:nvPr/>
          </p:nvSpPr>
          <p:spPr bwMode="auto">
            <a:xfrm>
              <a:off x="968" y="45"/>
              <a:ext cx="168" cy="56"/>
            </a:xfrm>
            <a:custGeom>
              <a:avLst/>
              <a:gdLst>
                <a:gd name="T0" fmla="*/ 84 w 194"/>
                <a:gd name="T1" fmla="*/ 7 h 80"/>
                <a:gd name="T2" fmla="*/ 11 w 194"/>
                <a:gd name="T3" fmla="*/ 17 h 80"/>
                <a:gd name="T4" fmla="*/ 8 w 194"/>
                <a:gd name="T5" fmla="*/ 24 h 80"/>
                <a:gd name="T6" fmla="*/ 49 w 194"/>
                <a:gd name="T7" fmla="*/ 36 h 80"/>
                <a:gd name="T8" fmla="*/ 117 w 194"/>
                <a:gd name="T9" fmla="*/ 52 h 80"/>
                <a:gd name="T10" fmla="*/ 152 w 194"/>
                <a:gd name="T11" fmla="*/ 48 h 80"/>
                <a:gd name="T12" fmla="*/ 162 w 194"/>
                <a:gd name="T13" fmla="*/ 45 h 80"/>
                <a:gd name="T14" fmla="*/ 152 w 194"/>
                <a:gd name="T15" fmla="*/ 31 h 80"/>
                <a:gd name="T16" fmla="*/ 141 w 194"/>
                <a:gd name="T17" fmla="*/ 25 h 80"/>
                <a:gd name="T18" fmla="*/ 112 w 194"/>
                <a:gd name="T19" fmla="*/ 18 h 80"/>
                <a:gd name="T20" fmla="*/ 84 w 194"/>
                <a:gd name="T21" fmla="*/ 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4" h="80">
                  <a:moveTo>
                    <a:pt x="97" y="10"/>
                  </a:moveTo>
                  <a:cubicBezTo>
                    <a:pt x="70" y="19"/>
                    <a:pt x="42" y="22"/>
                    <a:pt x="13" y="24"/>
                  </a:cubicBezTo>
                  <a:cubicBezTo>
                    <a:pt x="9" y="25"/>
                    <a:pt x="0" y="26"/>
                    <a:pt x="9" y="34"/>
                  </a:cubicBezTo>
                  <a:cubicBezTo>
                    <a:pt x="21" y="44"/>
                    <a:pt x="43" y="43"/>
                    <a:pt x="57" y="52"/>
                  </a:cubicBezTo>
                  <a:cubicBezTo>
                    <a:pt x="75" y="80"/>
                    <a:pt x="104" y="73"/>
                    <a:pt x="135" y="74"/>
                  </a:cubicBezTo>
                  <a:cubicBezTo>
                    <a:pt x="153" y="73"/>
                    <a:pt x="159" y="73"/>
                    <a:pt x="175" y="68"/>
                  </a:cubicBezTo>
                  <a:cubicBezTo>
                    <a:pt x="179" y="67"/>
                    <a:pt x="187" y="64"/>
                    <a:pt x="187" y="64"/>
                  </a:cubicBezTo>
                  <a:cubicBezTo>
                    <a:pt x="194" y="53"/>
                    <a:pt x="184" y="49"/>
                    <a:pt x="175" y="44"/>
                  </a:cubicBezTo>
                  <a:cubicBezTo>
                    <a:pt x="171" y="42"/>
                    <a:pt x="163" y="36"/>
                    <a:pt x="163" y="36"/>
                  </a:cubicBezTo>
                  <a:cubicBezTo>
                    <a:pt x="140" y="41"/>
                    <a:pt x="147" y="38"/>
                    <a:pt x="129" y="26"/>
                  </a:cubicBezTo>
                  <a:cubicBezTo>
                    <a:pt x="123" y="17"/>
                    <a:pt x="107" y="0"/>
                    <a:pt x="97" y="1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6" name="Freeform 14"/>
            <p:cNvSpPr/>
            <p:nvPr/>
          </p:nvSpPr>
          <p:spPr bwMode="auto">
            <a:xfrm>
              <a:off x="1204" y="110"/>
              <a:ext cx="268" cy="178"/>
            </a:xfrm>
            <a:custGeom>
              <a:avLst/>
              <a:gdLst>
                <a:gd name="T0" fmla="*/ 58 w 310"/>
                <a:gd name="T1" fmla="*/ 6 h 254"/>
                <a:gd name="T2" fmla="*/ 44 w 310"/>
                <a:gd name="T3" fmla="*/ 16 h 254"/>
                <a:gd name="T4" fmla="*/ 18 w 310"/>
                <a:gd name="T5" fmla="*/ 27 h 254"/>
                <a:gd name="T6" fmla="*/ 46 w 310"/>
                <a:gd name="T7" fmla="*/ 54 h 254"/>
                <a:gd name="T8" fmla="*/ 68 w 310"/>
                <a:gd name="T9" fmla="*/ 60 h 254"/>
                <a:gd name="T10" fmla="*/ 89 w 310"/>
                <a:gd name="T11" fmla="*/ 69 h 254"/>
                <a:gd name="T12" fmla="*/ 110 w 310"/>
                <a:gd name="T13" fmla="*/ 60 h 254"/>
                <a:gd name="T14" fmla="*/ 124 w 310"/>
                <a:gd name="T15" fmla="*/ 71 h 254"/>
                <a:gd name="T16" fmla="*/ 129 w 310"/>
                <a:gd name="T17" fmla="*/ 89 h 254"/>
                <a:gd name="T18" fmla="*/ 99 w 310"/>
                <a:gd name="T19" fmla="*/ 106 h 254"/>
                <a:gd name="T20" fmla="*/ 77 w 310"/>
                <a:gd name="T21" fmla="*/ 121 h 254"/>
                <a:gd name="T22" fmla="*/ 60 w 310"/>
                <a:gd name="T23" fmla="*/ 118 h 254"/>
                <a:gd name="T24" fmla="*/ 49 w 310"/>
                <a:gd name="T25" fmla="*/ 116 h 254"/>
                <a:gd name="T26" fmla="*/ 37 w 310"/>
                <a:gd name="T27" fmla="*/ 131 h 254"/>
                <a:gd name="T28" fmla="*/ 34 w 310"/>
                <a:gd name="T29" fmla="*/ 139 h 254"/>
                <a:gd name="T30" fmla="*/ 63 w 310"/>
                <a:gd name="T31" fmla="*/ 144 h 254"/>
                <a:gd name="T32" fmla="*/ 82 w 310"/>
                <a:gd name="T33" fmla="*/ 142 h 254"/>
                <a:gd name="T34" fmla="*/ 99 w 310"/>
                <a:gd name="T35" fmla="*/ 162 h 254"/>
                <a:gd name="T36" fmla="*/ 110 w 310"/>
                <a:gd name="T37" fmla="*/ 165 h 254"/>
                <a:gd name="T38" fmla="*/ 120 w 310"/>
                <a:gd name="T39" fmla="*/ 167 h 254"/>
                <a:gd name="T40" fmla="*/ 134 w 310"/>
                <a:gd name="T41" fmla="*/ 176 h 254"/>
                <a:gd name="T42" fmla="*/ 156 w 310"/>
                <a:gd name="T43" fmla="*/ 166 h 254"/>
                <a:gd name="T44" fmla="*/ 175 w 310"/>
                <a:gd name="T45" fmla="*/ 165 h 254"/>
                <a:gd name="T46" fmla="*/ 198 w 310"/>
                <a:gd name="T47" fmla="*/ 149 h 254"/>
                <a:gd name="T48" fmla="*/ 195 w 310"/>
                <a:gd name="T49" fmla="*/ 130 h 254"/>
                <a:gd name="T50" fmla="*/ 188 w 310"/>
                <a:gd name="T51" fmla="*/ 121 h 254"/>
                <a:gd name="T52" fmla="*/ 201 w 310"/>
                <a:gd name="T53" fmla="*/ 117 h 254"/>
                <a:gd name="T54" fmla="*/ 212 w 310"/>
                <a:gd name="T55" fmla="*/ 128 h 254"/>
                <a:gd name="T56" fmla="*/ 214 w 310"/>
                <a:gd name="T57" fmla="*/ 138 h 254"/>
                <a:gd name="T58" fmla="*/ 226 w 310"/>
                <a:gd name="T59" fmla="*/ 135 h 254"/>
                <a:gd name="T60" fmla="*/ 262 w 310"/>
                <a:gd name="T61" fmla="*/ 118 h 254"/>
                <a:gd name="T62" fmla="*/ 253 w 310"/>
                <a:gd name="T63" fmla="*/ 103 h 254"/>
                <a:gd name="T64" fmla="*/ 224 w 310"/>
                <a:gd name="T65" fmla="*/ 86 h 254"/>
                <a:gd name="T66" fmla="*/ 229 w 310"/>
                <a:gd name="T67" fmla="*/ 75 h 254"/>
                <a:gd name="T68" fmla="*/ 239 w 310"/>
                <a:gd name="T69" fmla="*/ 72 h 254"/>
                <a:gd name="T70" fmla="*/ 219 w 310"/>
                <a:gd name="T71" fmla="*/ 44 h 254"/>
                <a:gd name="T72" fmla="*/ 201 w 310"/>
                <a:gd name="T73" fmla="*/ 41 h 254"/>
                <a:gd name="T74" fmla="*/ 191 w 310"/>
                <a:gd name="T75" fmla="*/ 39 h 254"/>
                <a:gd name="T76" fmla="*/ 174 w 310"/>
                <a:gd name="T77" fmla="*/ 23 h 254"/>
                <a:gd name="T78" fmla="*/ 134 w 310"/>
                <a:gd name="T79" fmla="*/ 32 h 254"/>
                <a:gd name="T80" fmla="*/ 144 w 310"/>
                <a:gd name="T81" fmla="*/ 18 h 254"/>
                <a:gd name="T82" fmla="*/ 120 w 310"/>
                <a:gd name="T83" fmla="*/ 12 h 254"/>
                <a:gd name="T84" fmla="*/ 103 w 310"/>
                <a:gd name="T85" fmla="*/ 13 h 254"/>
                <a:gd name="T86" fmla="*/ 58 w 310"/>
                <a:gd name="T87" fmla="*/ 6 h 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10" h="254">
                  <a:moveTo>
                    <a:pt x="67" y="9"/>
                  </a:moveTo>
                  <a:cubicBezTo>
                    <a:pt x="63" y="15"/>
                    <a:pt x="51" y="23"/>
                    <a:pt x="51" y="23"/>
                  </a:cubicBezTo>
                  <a:cubicBezTo>
                    <a:pt x="43" y="34"/>
                    <a:pt x="33" y="35"/>
                    <a:pt x="21" y="39"/>
                  </a:cubicBezTo>
                  <a:cubicBezTo>
                    <a:pt x="0" y="71"/>
                    <a:pt x="30" y="74"/>
                    <a:pt x="53" y="77"/>
                  </a:cubicBezTo>
                  <a:cubicBezTo>
                    <a:pt x="61" y="89"/>
                    <a:pt x="63" y="87"/>
                    <a:pt x="79" y="85"/>
                  </a:cubicBezTo>
                  <a:cubicBezTo>
                    <a:pt x="88" y="88"/>
                    <a:pt x="93" y="96"/>
                    <a:pt x="103" y="99"/>
                  </a:cubicBezTo>
                  <a:cubicBezTo>
                    <a:pt x="117" y="96"/>
                    <a:pt x="116" y="89"/>
                    <a:pt x="127" y="85"/>
                  </a:cubicBezTo>
                  <a:cubicBezTo>
                    <a:pt x="134" y="90"/>
                    <a:pt x="138" y="94"/>
                    <a:pt x="143" y="101"/>
                  </a:cubicBezTo>
                  <a:cubicBezTo>
                    <a:pt x="140" y="116"/>
                    <a:pt x="134" y="117"/>
                    <a:pt x="149" y="127"/>
                  </a:cubicBezTo>
                  <a:cubicBezTo>
                    <a:pt x="161" y="144"/>
                    <a:pt x="126" y="147"/>
                    <a:pt x="115" y="151"/>
                  </a:cubicBezTo>
                  <a:cubicBezTo>
                    <a:pt x="109" y="160"/>
                    <a:pt x="100" y="169"/>
                    <a:pt x="89" y="173"/>
                  </a:cubicBezTo>
                  <a:cubicBezTo>
                    <a:pt x="81" y="172"/>
                    <a:pt x="76" y="171"/>
                    <a:pt x="69" y="169"/>
                  </a:cubicBezTo>
                  <a:cubicBezTo>
                    <a:pt x="65" y="168"/>
                    <a:pt x="57" y="165"/>
                    <a:pt x="57" y="165"/>
                  </a:cubicBezTo>
                  <a:cubicBezTo>
                    <a:pt x="46" y="169"/>
                    <a:pt x="46" y="177"/>
                    <a:pt x="43" y="187"/>
                  </a:cubicBezTo>
                  <a:cubicBezTo>
                    <a:pt x="42" y="191"/>
                    <a:pt x="39" y="199"/>
                    <a:pt x="39" y="199"/>
                  </a:cubicBezTo>
                  <a:cubicBezTo>
                    <a:pt x="50" y="203"/>
                    <a:pt x="61" y="204"/>
                    <a:pt x="73" y="205"/>
                  </a:cubicBezTo>
                  <a:cubicBezTo>
                    <a:pt x="82" y="203"/>
                    <a:pt x="86" y="201"/>
                    <a:pt x="95" y="203"/>
                  </a:cubicBezTo>
                  <a:cubicBezTo>
                    <a:pt x="107" y="211"/>
                    <a:pt x="111" y="218"/>
                    <a:pt x="115" y="231"/>
                  </a:cubicBezTo>
                  <a:cubicBezTo>
                    <a:pt x="116" y="235"/>
                    <a:pt x="123" y="234"/>
                    <a:pt x="127" y="235"/>
                  </a:cubicBezTo>
                  <a:cubicBezTo>
                    <a:pt x="131" y="236"/>
                    <a:pt x="139" y="239"/>
                    <a:pt x="139" y="239"/>
                  </a:cubicBezTo>
                  <a:cubicBezTo>
                    <a:pt x="144" y="246"/>
                    <a:pt x="147" y="248"/>
                    <a:pt x="155" y="251"/>
                  </a:cubicBezTo>
                  <a:cubicBezTo>
                    <a:pt x="169" y="250"/>
                    <a:pt x="187" y="254"/>
                    <a:pt x="181" y="237"/>
                  </a:cubicBezTo>
                  <a:cubicBezTo>
                    <a:pt x="184" y="220"/>
                    <a:pt x="192" y="228"/>
                    <a:pt x="203" y="235"/>
                  </a:cubicBezTo>
                  <a:cubicBezTo>
                    <a:pt x="224" y="233"/>
                    <a:pt x="224" y="232"/>
                    <a:pt x="229" y="213"/>
                  </a:cubicBezTo>
                  <a:cubicBezTo>
                    <a:pt x="229" y="211"/>
                    <a:pt x="229" y="192"/>
                    <a:pt x="225" y="185"/>
                  </a:cubicBezTo>
                  <a:cubicBezTo>
                    <a:pt x="223" y="181"/>
                    <a:pt x="217" y="173"/>
                    <a:pt x="217" y="173"/>
                  </a:cubicBezTo>
                  <a:cubicBezTo>
                    <a:pt x="220" y="163"/>
                    <a:pt x="224" y="165"/>
                    <a:pt x="233" y="167"/>
                  </a:cubicBezTo>
                  <a:cubicBezTo>
                    <a:pt x="240" y="172"/>
                    <a:pt x="242" y="175"/>
                    <a:pt x="245" y="183"/>
                  </a:cubicBezTo>
                  <a:cubicBezTo>
                    <a:pt x="246" y="188"/>
                    <a:pt x="244" y="193"/>
                    <a:pt x="247" y="197"/>
                  </a:cubicBezTo>
                  <a:cubicBezTo>
                    <a:pt x="250" y="201"/>
                    <a:pt x="256" y="194"/>
                    <a:pt x="261" y="193"/>
                  </a:cubicBezTo>
                  <a:cubicBezTo>
                    <a:pt x="276" y="188"/>
                    <a:pt x="290" y="178"/>
                    <a:pt x="303" y="169"/>
                  </a:cubicBezTo>
                  <a:cubicBezTo>
                    <a:pt x="310" y="158"/>
                    <a:pt x="302" y="153"/>
                    <a:pt x="293" y="147"/>
                  </a:cubicBezTo>
                  <a:cubicBezTo>
                    <a:pt x="281" y="129"/>
                    <a:pt x="283" y="126"/>
                    <a:pt x="259" y="123"/>
                  </a:cubicBezTo>
                  <a:cubicBezTo>
                    <a:pt x="256" y="115"/>
                    <a:pt x="257" y="111"/>
                    <a:pt x="265" y="107"/>
                  </a:cubicBezTo>
                  <a:cubicBezTo>
                    <a:pt x="269" y="105"/>
                    <a:pt x="277" y="103"/>
                    <a:pt x="277" y="103"/>
                  </a:cubicBezTo>
                  <a:cubicBezTo>
                    <a:pt x="287" y="88"/>
                    <a:pt x="269" y="66"/>
                    <a:pt x="253" y="63"/>
                  </a:cubicBezTo>
                  <a:cubicBezTo>
                    <a:pt x="239" y="60"/>
                    <a:pt x="244" y="62"/>
                    <a:pt x="233" y="59"/>
                  </a:cubicBezTo>
                  <a:cubicBezTo>
                    <a:pt x="229" y="58"/>
                    <a:pt x="221" y="55"/>
                    <a:pt x="221" y="55"/>
                  </a:cubicBezTo>
                  <a:cubicBezTo>
                    <a:pt x="200" y="60"/>
                    <a:pt x="217" y="38"/>
                    <a:pt x="201" y="33"/>
                  </a:cubicBezTo>
                  <a:cubicBezTo>
                    <a:pt x="185" y="35"/>
                    <a:pt x="169" y="36"/>
                    <a:pt x="155" y="45"/>
                  </a:cubicBezTo>
                  <a:cubicBezTo>
                    <a:pt x="145" y="30"/>
                    <a:pt x="152" y="30"/>
                    <a:pt x="167" y="25"/>
                  </a:cubicBezTo>
                  <a:cubicBezTo>
                    <a:pt x="163" y="10"/>
                    <a:pt x="155" y="15"/>
                    <a:pt x="139" y="17"/>
                  </a:cubicBezTo>
                  <a:cubicBezTo>
                    <a:pt x="131" y="20"/>
                    <a:pt x="127" y="22"/>
                    <a:pt x="119" y="19"/>
                  </a:cubicBezTo>
                  <a:cubicBezTo>
                    <a:pt x="106" y="0"/>
                    <a:pt x="74" y="29"/>
                    <a:pt x="67" y="9"/>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7" name="Freeform 15"/>
            <p:cNvSpPr/>
            <p:nvPr/>
          </p:nvSpPr>
          <p:spPr bwMode="auto">
            <a:xfrm>
              <a:off x="1202" y="34"/>
              <a:ext cx="51" cy="34"/>
            </a:xfrm>
            <a:custGeom>
              <a:avLst/>
              <a:gdLst>
                <a:gd name="T0" fmla="*/ 22 w 59"/>
                <a:gd name="T1" fmla="*/ 0 h 50"/>
                <a:gd name="T2" fmla="*/ 0 w 59"/>
                <a:gd name="T3" fmla="*/ 7 h 50"/>
                <a:gd name="T4" fmla="*/ 26 w 59"/>
                <a:gd name="T5" fmla="*/ 27 h 50"/>
                <a:gd name="T6" fmla="*/ 41 w 59"/>
                <a:gd name="T7" fmla="*/ 34 h 50"/>
                <a:gd name="T8" fmla="*/ 50 w 59"/>
                <a:gd name="T9" fmla="*/ 19 h 50"/>
                <a:gd name="T10" fmla="*/ 38 w 59"/>
                <a:gd name="T11" fmla="*/ 5 h 50"/>
                <a:gd name="T12" fmla="*/ 22 w 59"/>
                <a:gd name="T13" fmla="*/ 0 h 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9" h="50">
                  <a:moveTo>
                    <a:pt x="26" y="0"/>
                  </a:moveTo>
                  <a:cubicBezTo>
                    <a:pt x="13" y="2"/>
                    <a:pt x="7" y="0"/>
                    <a:pt x="0" y="10"/>
                  </a:cubicBezTo>
                  <a:cubicBezTo>
                    <a:pt x="4" y="22"/>
                    <a:pt x="18" y="36"/>
                    <a:pt x="30" y="40"/>
                  </a:cubicBezTo>
                  <a:cubicBezTo>
                    <a:pt x="37" y="42"/>
                    <a:pt x="48" y="50"/>
                    <a:pt x="48" y="50"/>
                  </a:cubicBezTo>
                  <a:cubicBezTo>
                    <a:pt x="57" y="44"/>
                    <a:pt x="55" y="37"/>
                    <a:pt x="58" y="28"/>
                  </a:cubicBezTo>
                  <a:cubicBezTo>
                    <a:pt x="55" y="11"/>
                    <a:pt x="59" y="18"/>
                    <a:pt x="44" y="8"/>
                  </a:cubicBezTo>
                  <a:cubicBezTo>
                    <a:pt x="42" y="6"/>
                    <a:pt x="26" y="5"/>
                    <a:pt x="26"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8" name="Freeform 16"/>
            <p:cNvSpPr/>
            <p:nvPr/>
          </p:nvSpPr>
          <p:spPr bwMode="auto">
            <a:xfrm>
              <a:off x="1105" y="99"/>
              <a:ext cx="75" cy="39"/>
            </a:xfrm>
            <a:custGeom>
              <a:avLst/>
              <a:gdLst>
                <a:gd name="T0" fmla="*/ 38 w 86"/>
                <a:gd name="T1" fmla="*/ 5 h 57"/>
                <a:gd name="T2" fmla="*/ 21 w 86"/>
                <a:gd name="T3" fmla="*/ 17 h 57"/>
                <a:gd name="T4" fmla="*/ 3 w 86"/>
                <a:gd name="T5" fmla="*/ 18 h 57"/>
                <a:gd name="T6" fmla="*/ 14 w 86"/>
                <a:gd name="T7" fmla="*/ 39 h 57"/>
                <a:gd name="T8" fmla="*/ 65 w 86"/>
                <a:gd name="T9" fmla="*/ 24 h 57"/>
                <a:gd name="T10" fmla="*/ 75 w 86"/>
                <a:gd name="T11" fmla="*/ 12 h 57"/>
                <a:gd name="T12" fmla="*/ 49 w 86"/>
                <a:gd name="T13" fmla="*/ 5 h 57"/>
                <a:gd name="T14" fmla="*/ 38 w 86"/>
                <a:gd name="T15" fmla="*/ 5 h 5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6" h="57">
                  <a:moveTo>
                    <a:pt x="44" y="7"/>
                  </a:moveTo>
                  <a:cubicBezTo>
                    <a:pt x="39" y="14"/>
                    <a:pt x="31" y="20"/>
                    <a:pt x="24" y="25"/>
                  </a:cubicBezTo>
                  <a:cubicBezTo>
                    <a:pt x="16" y="19"/>
                    <a:pt x="12" y="22"/>
                    <a:pt x="4" y="27"/>
                  </a:cubicBezTo>
                  <a:cubicBezTo>
                    <a:pt x="0" y="38"/>
                    <a:pt x="4" y="53"/>
                    <a:pt x="16" y="57"/>
                  </a:cubicBezTo>
                  <a:cubicBezTo>
                    <a:pt x="33" y="51"/>
                    <a:pt x="60" y="45"/>
                    <a:pt x="74" y="35"/>
                  </a:cubicBezTo>
                  <a:cubicBezTo>
                    <a:pt x="78" y="29"/>
                    <a:pt x="86" y="17"/>
                    <a:pt x="86" y="17"/>
                  </a:cubicBezTo>
                  <a:cubicBezTo>
                    <a:pt x="80" y="0"/>
                    <a:pt x="74" y="5"/>
                    <a:pt x="56" y="7"/>
                  </a:cubicBezTo>
                  <a:cubicBezTo>
                    <a:pt x="43" y="11"/>
                    <a:pt x="44" y="15"/>
                    <a:pt x="44" y="7"/>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69" name="Freeform 17"/>
            <p:cNvSpPr/>
            <p:nvPr/>
          </p:nvSpPr>
          <p:spPr bwMode="auto">
            <a:xfrm>
              <a:off x="1184" y="107"/>
              <a:ext cx="62" cy="23"/>
            </a:xfrm>
            <a:custGeom>
              <a:avLst/>
              <a:gdLst>
                <a:gd name="T0" fmla="*/ 34 w 73"/>
                <a:gd name="T1" fmla="*/ 0 h 34"/>
                <a:gd name="T2" fmla="*/ 8 w 73"/>
                <a:gd name="T3" fmla="*/ 11 h 34"/>
                <a:gd name="T4" fmla="*/ 20 w 73"/>
                <a:gd name="T5" fmla="*/ 23 h 34"/>
                <a:gd name="T6" fmla="*/ 44 w 73"/>
                <a:gd name="T7" fmla="*/ 19 h 34"/>
                <a:gd name="T8" fmla="*/ 54 w 73"/>
                <a:gd name="T9" fmla="*/ 14 h 34"/>
                <a:gd name="T10" fmla="*/ 34 w 73"/>
                <a:gd name="T11" fmla="*/ 0 h 3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3" h="34">
                  <a:moveTo>
                    <a:pt x="40" y="0"/>
                  </a:moveTo>
                  <a:cubicBezTo>
                    <a:pt x="30" y="6"/>
                    <a:pt x="20" y="10"/>
                    <a:pt x="10" y="16"/>
                  </a:cubicBezTo>
                  <a:cubicBezTo>
                    <a:pt x="0" y="31"/>
                    <a:pt x="13" y="30"/>
                    <a:pt x="24" y="34"/>
                  </a:cubicBezTo>
                  <a:cubicBezTo>
                    <a:pt x="44" y="31"/>
                    <a:pt x="35" y="34"/>
                    <a:pt x="52" y="28"/>
                  </a:cubicBezTo>
                  <a:cubicBezTo>
                    <a:pt x="57" y="26"/>
                    <a:pt x="64" y="20"/>
                    <a:pt x="64" y="20"/>
                  </a:cubicBezTo>
                  <a:cubicBezTo>
                    <a:pt x="73" y="7"/>
                    <a:pt x="48" y="8"/>
                    <a:pt x="40"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0" name="Freeform 18"/>
            <p:cNvSpPr/>
            <p:nvPr/>
          </p:nvSpPr>
          <p:spPr bwMode="auto">
            <a:xfrm>
              <a:off x="1150" y="73"/>
              <a:ext cx="74" cy="32"/>
            </a:xfrm>
            <a:custGeom>
              <a:avLst/>
              <a:gdLst>
                <a:gd name="T0" fmla="*/ 50 w 85"/>
                <a:gd name="T1" fmla="*/ 7 h 45"/>
                <a:gd name="T2" fmla="*/ 24 w 85"/>
                <a:gd name="T3" fmla="*/ 3 h 45"/>
                <a:gd name="T4" fmla="*/ 0 w 85"/>
                <a:gd name="T5" fmla="*/ 13 h 45"/>
                <a:gd name="T6" fmla="*/ 35 w 85"/>
                <a:gd name="T7" fmla="*/ 23 h 45"/>
                <a:gd name="T8" fmla="*/ 56 w 85"/>
                <a:gd name="T9" fmla="*/ 28 h 45"/>
                <a:gd name="T10" fmla="*/ 73 w 85"/>
                <a:gd name="T11" fmla="*/ 13 h 45"/>
                <a:gd name="T12" fmla="*/ 71 w 85"/>
                <a:gd name="T13" fmla="*/ 4 h 45"/>
                <a:gd name="T14" fmla="*/ 56 w 85"/>
                <a:gd name="T15" fmla="*/ 0 h 45"/>
                <a:gd name="T16" fmla="*/ 50 w 85"/>
                <a:gd name="T17" fmla="*/ 7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5" h="45">
                  <a:moveTo>
                    <a:pt x="58" y="10"/>
                  </a:moveTo>
                  <a:cubicBezTo>
                    <a:pt x="39" y="16"/>
                    <a:pt x="45" y="10"/>
                    <a:pt x="28" y="4"/>
                  </a:cubicBezTo>
                  <a:cubicBezTo>
                    <a:pt x="7" y="6"/>
                    <a:pt x="5" y="2"/>
                    <a:pt x="0" y="18"/>
                  </a:cubicBezTo>
                  <a:cubicBezTo>
                    <a:pt x="5" y="34"/>
                    <a:pt x="26" y="31"/>
                    <a:pt x="40" y="32"/>
                  </a:cubicBezTo>
                  <a:cubicBezTo>
                    <a:pt x="50" y="42"/>
                    <a:pt x="49" y="45"/>
                    <a:pt x="64" y="40"/>
                  </a:cubicBezTo>
                  <a:cubicBezTo>
                    <a:pt x="69" y="32"/>
                    <a:pt x="77" y="25"/>
                    <a:pt x="84" y="18"/>
                  </a:cubicBezTo>
                  <a:cubicBezTo>
                    <a:pt x="83" y="14"/>
                    <a:pt x="85" y="9"/>
                    <a:pt x="82" y="6"/>
                  </a:cubicBezTo>
                  <a:cubicBezTo>
                    <a:pt x="78" y="1"/>
                    <a:pt x="64" y="0"/>
                    <a:pt x="64" y="0"/>
                  </a:cubicBezTo>
                  <a:cubicBezTo>
                    <a:pt x="56" y="3"/>
                    <a:pt x="47" y="21"/>
                    <a:pt x="58" y="1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1" name="Freeform 19"/>
            <p:cNvSpPr/>
            <p:nvPr/>
          </p:nvSpPr>
          <p:spPr bwMode="auto">
            <a:xfrm>
              <a:off x="1119" y="43"/>
              <a:ext cx="51" cy="22"/>
            </a:xfrm>
            <a:custGeom>
              <a:avLst/>
              <a:gdLst>
                <a:gd name="T0" fmla="*/ 14 w 58"/>
                <a:gd name="T1" fmla="*/ 3 h 31"/>
                <a:gd name="T2" fmla="*/ 0 w 58"/>
                <a:gd name="T3" fmla="*/ 13 h 31"/>
                <a:gd name="T4" fmla="*/ 18 w 58"/>
                <a:gd name="T5" fmla="*/ 20 h 31"/>
                <a:gd name="T6" fmla="*/ 25 w 58"/>
                <a:gd name="T7" fmla="*/ 14 h 31"/>
                <a:gd name="T8" fmla="*/ 46 w 58"/>
                <a:gd name="T9" fmla="*/ 9 h 31"/>
                <a:gd name="T10" fmla="*/ 39 w 58"/>
                <a:gd name="T11" fmla="*/ 0 h 31"/>
                <a:gd name="T12" fmla="*/ 14 w 58"/>
                <a:gd name="T13" fmla="*/ 3 h 3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 h="31">
                  <a:moveTo>
                    <a:pt x="16" y="4"/>
                  </a:moveTo>
                  <a:cubicBezTo>
                    <a:pt x="2" y="13"/>
                    <a:pt x="7" y="8"/>
                    <a:pt x="0" y="18"/>
                  </a:cubicBezTo>
                  <a:cubicBezTo>
                    <a:pt x="5" y="26"/>
                    <a:pt x="11" y="25"/>
                    <a:pt x="20" y="28"/>
                  </a:cubicBezTo>
                  <a:cubicBezTo>
                    <a:pt x="36" y="23"/>
                    <a:pt x="17" y="31"/>
                    <a:pt x="28" y="20"/>
                  </a:cubicBezTo>
                  <a:cubicBezTo>
                    <a:pt x="33" y="15"/>
                    <a:pt x="46" y="13"/>
                    <a:pt x="52" y="12"/>
                  </a:cubicBezTo>
                  <a:cubicBezTo>
                    <a:pt x="58" y="3"/>
                    <a:pt x="53" y="3"/>
                    <a:pt x="44" y="0"/>
                  </a:cubicBezTo>
                  <a:cubicBezTo>
                    <a:pt x="38" y="1"/>
                    <a:pt x="20" y="8"/>
                    <a:pt x="16" y="4"/>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2" name="Freeform 20"/>
            <p:cNvSpPr/>
            <p:nvPr/>
          </p:nvSpPr>
          <p:spPr bwMode="auto">
            <a:xfrm>
              <a:off x="1250" y="46"/>
              <a:ext cx="131" cy="72"/>
            </a:xfrm>
            <a:custGeom>
              <a:avLst/>
              <a:gdLst>
                <a:gd name="T0" fmla="*/ 33 w 152"/>
                <a:gd name="T1" fmla="*/ 0 h 102"/>
                <a:gd name="T2" fmla="*/ 12 w 152"/>
                <a:gd name="T3" fmla="*/ 4 h 102"/>
                <a:gd name="T4" fmla="*/ 3 w 152"/>
                <a:gd name="T5" fmla="*/ 27 h 102"/>
                <a:gd name="T6" fmla="*/ 10 w 152"/>
                <a:gd name="T7" fmla="*/ 40 h 102"/>
                <a:gd name="T8" fmla="*/ 0 w 152"/>
                <a:gd name="T9" fmla="*/ 51 h 102"/>
                <a:gd name="T10" fmla="*/ 48 w 152"/>
                <a:gd name="T11" fmla="*/ 61 h 102"/>
                <a:gd name="T12" fmla="*/ 71 w 152"/>
                <a:gd name="T13" fmla="*/ 65 h 102"/>
                <a:gd name="T14" fmla="*/ 131 w 152"/>
                <a:gd name="T15" fmla="*/ 61 h 102"/>
                <a:gd name="T16" fmla="*/ 66 w 152"/>
                <a:gd name="T17" fmla="*/ 49 h 102"/>
                <a:gd name="T18" fmla="*/ 47 w 152"/>
                <a:gd name="T19" fmla="*/ 44 h 102"/>
                <a:gd name="T20" fmla="*/ 38 w 152"/>
                <a:gd name="T21" fmla="*/ 37 h 102"/>
                <a:gd name="T22" fmla="*/ 43 w 152"/>
                <a:gd name="T23" fmla="*/ 24 h 102"/>
                <a:gd name="T24" fmla="*/ 33 w 152"/>
                <a:gd name="T25" fmla="*/ 0 h 1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 h="102">
                  <a:moveTo>
                    <a:pt x="38" y="0"/>
                  </a:moveTo>
                  <a:cubicBezTo>
                    <a:pt x="22" y="5"/>
                    <a:pt x="30" y="3"/>
                    <a:pt x="14" y="6"/>
                  </a:cubicBezTo>
                  <a:cubicBezTo>
                    <a:pt x="18" y="22"/>
                    <a:pt x="22" y="32"/>
                    <a:pt x="4" y="38"/>
                  </a:cubicBezTo>
                  <a:cubicBezTo>
                    <a:pt x="1" y="47"/>
                    <a:pt x="7" y="49"/>
                    <a:pt x="12" y="56"/>
                  </a:cubicBezTo>
                  <a:cubicBezTo>
                    <a:pt x="10" y="65"/>
                    <a:pt x="9" y="69"/>
                    <a:pt x="0" y="72"/>
                  </a:cubicBezTo>
                  <a:cubicBezTo>
                    <a:pt x="5" y="88"/>
                    <a:pt x="45" y="85"/>
                    <a:pt x="56" y="86"/>
                  </a:cubicBezTo>
                  <a:cubicBezTo>
                    <a:pt x="72" y="97"/>
                    <a:pt x="63" y="95"/>
                    <a:pt x="82" y="92"/>
                  </a:cubicBezTo>
                  <a:cubicBezTo>
                    <a:pt x="86" y="92"/>
                    <a:pt x="147" y="102"/>
                    <a:pt x="152" y="86"/>
                  </a:cubicBezTo>
                  <a:cubicBezTo>
                    <a:pt x="123" y="66"/>
                    <a:pt x="128" y="72"/>
                    <a:pt x="76" y="70"/>
                  </a:cubicBezTo>
                  <a:cubicBezTo>
                    <a:pt x="62" y="56"/>
                    <a:pt x="81" y="73"/>
                    <a:pt x="54" y="62"/>
                  </a:cubicBezTo>
                  <a:cubicBezTo>
                    <a:pt x="50" y="60"/>
                    <a:pt x="48" y="55"/>
                    <a:pt x="44" y="52"/>
                  </a:cubicBezTo>
                  <a:cubicBezTo>
                    <a:pt x="41" y="43"/>
                    <a:pt x="42" y="39"/>
                    <a:pt x="50" y="34"/>
                  </a:cubicBezTo>
                  <a:cubicBezTo>
                    <a:pt x="52" y="27"/>
                    <a:pt x="42" y="9"/>
                    <a:pt x="38"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3" name="Freeform 21"/>
            <p:cNvSpPr/>
            <p:nvPr/>
          </p:nvSpPr>
          <p:spPr bwMode="auto">
            <a:xfrm>
              <a:off x="0" y="275"/>
              <a:ext cx="29" cy="14"/>
            </a:xfrm>
            <a:custGeom>
              <a:avLst/>
              <a:gdLst>
                <a:gd name="T0" fmla="*/ 29 w 34"/>
                <a:gd name="T1" fmla="*/ 0 h 20"/>
                <a:gd name="T2" fmla="*/ 20 w 34"/>
                <a:gd name="T3" fmla="*/ 14 h 20"/>
                <a:gd name="T4" fmla="*/ 3 w 34"/>
                <a:gd name="T5" fmla="*/ 13 h 20"/>
                <a:gd name="T6" fmla="*/ 3 w 34"/>
                <a:gd name="T7" fmla="*/ 4 h 20"/>
                <a:gd name="T8" fmla="*/ 29 w 34"/>
                <a:gd name="T9" fmla="*/ 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20">
                  <a:moveTo>
                    <a:pt x="34" y="0"/>
                  </a:moveTo>
                  <a:cubicBezTo>
                    <a:pt x="32" y="10"/>
                    <a:pt x="34" y="17"/>
                    <a:pt x="24" y="20"/>
                  </a:cubicBezTo>
                  <a:cubicBezTo>
                    <a:pt x="17" y="19"/>
                    <a:pt x="10" y="20"/>
                    <a:pt x="4" y="18"/>
                  </a:cubicBezTo>
                  <a:cubicBezTo>
                    <a:pt x="0" y="17"/>
                    <a:pt x="2" y="7"/>
                    <a:pt x="4" y="6"/>
                  </a:cubicBezTo>
                  <a:cubicBezTo>
                    <a:pt x="12" y="0"/>
                    <a:pt x="24" y="0"/>
                    <a:pt x="34"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4" name="Freeform 22"/>
            <p:cNvSpPr/>
            <p:nvPr/>
          </p:nvSpPr>
          <p:spPr bwMode="auto">
            <a:xfrm>
              <a:off x="871" y="753"/>
              <a:ext cx="18" cy="11"/>
            </a:xfrm>
            <a:custGeom>
              <a:avLst/>
              <a:gdLst>
                <a:gd name="T0" fmla="*/ 3 w 21"/>
                <a:gd name="T1" fmla="*/ 0 h 16"/>
                <a:gd name="T2" fmla="*/ 11 w 21"/>
                <a:gd name="T3" fmla="*/ 11 h 16"/>
                <a:gd name="T4" fmla="*/ 3 w 21"/>
                <a:gd name="T5" fmla="*/ 0 h 16"/>
                <a:gd name="T6" fmla="*/ 0 60000 65536"/>
                <a:gd name="T7" fmla="*/ 0 60000 65536"/>
                <a:gd name="T8" fmla="*/ 0 60000 65536"/>
              </a:gdLst>
              <a:ahLst/>
              <a:cxnLst>
                <a:cxn ang="T6">
                  <a:pos x="T0" y="T1"/>
                </a:cxn>
                <a:cxn ang="T7">
                  <a:pos x="T2" y="T3"/>
                </a:cxn>
                <a:cxn ang="T8">
                  <a:pos x="T4" y="T5"/>
                </a:cxn>
              </a:cxnLst>
              <a:rect l="0" t="0" r="r" b="b"/>
              <a:pathLst>
                <a:path w="21" h="16">
                  <a:moveTo>
                    <a:pt x="3" y="0"/>
                  </a:moveTo>
                  <a:cubicBezTo>
                    <a:pt x="0" y="9"/>
                    <a:pt x="6" y="11"/>
                    <a:pt x="13" y="16"/>
                  </a:cubicBezTo>
                  <a:cubicBezTo>
                    <a:pt x="21" y="4"/>
                    <a:pt x="16" y="2"/>
                    <a:pt x="3"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5" name="Freeform 23"/>
            <p:cNvSpPr/>
            <p:nvPr/>
          </p:nvSpPr>
          <p:spPr bwMode="auto">
            <a:xfrm>
              <a:off x="874" y="776"/>
              <a:ext cx="19" cy="11"/>
            </a:xfrm>
            <a:custGeom>
              <a:avLst/>
              <a:gdLst>
                <a:gd name="T0" fmla="*/ 3 w 21"/>
                <a:gd name="T1" fmla="*/ 0 h 16"/>
                <a:gd name="T2" fmla="*/ 12 w 21"/>
                <a:gd name="T3" fmla="*/ 11 h 16"/>
                <a:gd name="T4" fmla="*/ 3 w 21"/>
                <a:gd name="T5" fmla="*/ 0 h 16"/>
                <a:gd name="T6" fmla="*/ 0 60000 65536"/>
                <a:gd name="T7" fmla="*/ 0 60000 65536"/>
                <a:gd name="T8" fmla="*/ 0 60000 65536"/>
              </a:gdLst>
              <a:ahLst/>
              <a:cxnLst>
                <a:cxn ang="T6">
                  <a:pos x="T0" y="T1"/>
                </a:cxn>
                <a:cxn ang="T7">
                  <a:pos x="T2" y="T3"/>
                </a:cxn>
                <a:cxn ang="T8">
                  <a:pos x="T4" y="T5"/>
                </a:cxn>
              </a:cxnLst>
              <a:rect l="0" t="0" r="r" b="b"/>
              <a:pathLst>
                <a:path w="21" h="16">
                  <a:moveTo>
                    <a:pt x="3" y="0"/>
                  </a:moveTo>
                  <a:cubicBezTo>
                    <a:pt x="0" y="9"/>
                    <a:pt x="6" y="11"/>
                    <a:pt x="13" y="16"/>
                  </a:cubicBezTo>
                  <a:cubicBezTo>
                    <a:pt x="21" y="4"/>
                    <a:pt x="16" y="2"/>
                    <a:pt x="3"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6" name="Freeform 24"/>
            <p:cNvSpPr/>
            <p:nvPr/>
          </p:nvSpPr>
          <p:spPr bwMode="auto">
            <a:xfrm>
              <a:off x="1109" y="899"/>
              <a:ext cx="17" cy="12"/>
            </a:xfrm>
            <a:custGeom>
              <a:avLst/>
              <a:gdLst>
                <a:gd name="T0" fmla="*/ 2 w 21"/>
                <a:gd name="T1" fmla="*/ 0 h 16"/>
                <a:gd name="T2" fmla="*/ 11 w 21"/>
                <a:gd name="T3" fmla="*/ 12 h 16"/>
                <a:gd name="T4" fmla="*/ 2 w 21"/>
                <a:gd name="T5" fmla="*/ 0 h 16"/>
                <a:gd name="T6" fmla="*/ 0 60000 65536"/>
                <a:gd name="T7" fmla="*/ 0 60000 65536"/>
                <a:gd name="T8" fmla="*/ 0 60000 65536"/>
              </a:gdLst>
              <a:ahLst/>
              <a:cxnLst>
                <a:cxn ang="T6">
                  <a:pos x="T0" y="T1"/>
                </a:cxn>
                <a:cxn ang="T7">
                  <a:pos x="T2" y="T3"/>
                </a:cxn>
                <a:cxn ang="T8">
                  <a:pos x="T4" y="T5"/>
                </a:cxn>
              </a:cxnLst>
              <a:rect l="0" t="0" r="r" b="b"/>
              <a:pathLst>
                <a:path w="21" h="16">
                  <a:moveTo>
                    <a:pt x="3" y="0"/>
                  </a:moveTo>
                  <a:cubicBezTo>
                    <a:pt x="0" y="9"/>
                    <a:pt x="6" y="11"/>
                    <a:pt x="13" y="16"/>
                  </a:cubicBezTo>
                  <a:cubicBezTo>
                    <a:pt x="21" y="4"/>
                    <a:pt x="16" y="2"/>
                    <a:pt x="3" y="0"/>
                  </a:cubicBezTo>
                  <a:close/>
                </a:path>
              </a:pathLst>
            </a:custGeom>
            <a:solidFill>
              <a:srgbClr val="666699">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7" name="Freeform 25"/>
            <p:cNvSpPr/>
            <p:nvPr/>
          </p:nvSpPr>
          <p:spPr bwMode="auto">
            <a:xfrm>
              <a:off x="1251" y="447"/>
              <a:ext cx="44" cy="17"/>
            </a:xfrm>
            <a:custGeom>
              <a:avLst/>
              <a:gdLst>
                <a:gd name="T0" fmla="*/ 11 w 51"/>
                <a:gd name="T1" fmla="*/ 0 h 24"/>
                <a:gd name="T2" fmla="*/ 6 w 51"/>
                <a:gd name="T3" fmla="*/ 13 h 24"/>
                <a:gd name="T4" fmla="*/ 23 w 51"/>
                <a:gd name="T5" fmla="*/ 17 h 24"/>
                <a:gd name="T6" fmla="*/ 28 w 51"/>
                <a:gd name="T7" fmla="*/ 3 h 24"/>
                <a:gd name="T8" fmla="*/ 11 w 51"/>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8" name="Freeform 26"/>
            <p:cNvSpPr/>
            <p:nvPr/>
          </p:nvSpPr>
          <p:spPr bwMode="auto">
            <a:xfrm>
              <a:off x="1136" y="255"/>
              <a:ext cx="44" cy="17"/>
            </a:xfrm>
            <a:custGeom>
              <a:avLst/>
              <a:gdLst>
                <a:gd name="T0" fmla="*/ 11 w 51"/>
                <a:gd name="T1" fmla="*/ 0 h 24"/>
                <a:gd name="T2" fmla="*/ 6 w 51"/>
                <a:gd name="T3" fmla="*/ 13 h 24"/>
                <a:gd name="T4" fmla="*/ 23 w 51"/>
                <a:gd name="T5" fmla="*/ 17 h 24"/>
                <a:gd name="T6" fmla="*/ 28 w 51"/>
                <a:gd name="T7" fmla="*/ 3 h 24"/>
                <a:gd name="T8" fmla="*/ 11 w 51"/>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79" name="Freeform 27"/>
            <p:cNvSpPr/>
            <p:nvPr/>
          </p:nvSpPr>
          <p:spPr bwMode="auto">
            <a:xfrm>
              <a:off x="1211" y="88"/>
              <a:ext cx="45" cy="17"/>
            </a:xfrm>
            <a:custGeom>
              <a:avLst/>
              <a:gdLst>
                <a:gd name="T0" fmla="*/ 11 w 51"/>
                <a:gd name="T1" fmla="*/ 0 h 24"/>
                <a:gd name="T2" fmla="*/ 6 w 51"/>
                <a:gd name="T3" fmla="*/ 13 h 24"/>
                <a:gd name="T4" fmla="*/ 24 w 51"/>
                <a:gd name="T5" fmla="*/ 17 h 24"/>
                <a:gd name="T6" fmla="*/ 29 w 51"/>
                <a:gd name="T7" fmla="*/ 3 h 24"/>
                <a:gd name="T8" fmla="*/ 11 w 51"/>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0" name="Freeform 28"/>
            <p:cNvSpPr/>
            <p:nvPr/>
          </p:nvSpPr>
          <p:spPr bwMode="auto">
            <a:xfrm>
              <a:off x="1284" y="189"/>
              <a:ext cx="43" cy="17"/>
            </a:xfrm>
            <a:custGeom>
              <a:avLst/>
              <a:gdLst>
                <a:gd name="T0" fmla="*/ 11 w 51"/>
                <a:gd name="T1" fmla="*/ 0 h 24"/>
                <a:gd name="T2" fmla="*/ 6 w 51"/>
                <a:gd name="T3" fmla="*/ 13 h 24"/>
                <a:gd name="T4" fmla="*/ 23 w 51"/>
                <a:gd name="T5" fmla="*/ 17 h 24"/>
                <a:gd name="T6" fmla="*/ 28 w 51"/>
                <a:gd name="T7" fmla="*/ 3 h 24"/>
                <a:gd name="T8" fmla="*/ 11 w 51"/>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24">
                  <a:moveTo>
                    <a:pt x="13" y="0"/>
                  </a:moveTo>
                  <a:cubicBezTo>
                    <a:pt x="12" y="2"/>
                    <a:pt x="0" y="12"/>
                    <a:pt x="7" y="18"/>
                  </a:cubicBezTo>
                  <a:cubicBezTo>
                    <a:pt x="12" y="22"/>
                    <a:pt x="27" y="24"/>
                    <a:pt x="27" y="24"/>
                  </a:cubicBezTo>
                  <a:cubicBezTo>
                    <a:pt x="44" y="22"/>
                    <a:pt x="51" y="16"/>
                    <a:pt x="33" y="4"/>
                  </a:cubicBezTo>
                  <a:cubicBezTo>
                    <a:pt x="29" y="1"/>
                    <a:pt x="14" y="0"/>
                    <a:pt x="13"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1" name="Freeform 29"/>
            <p:cNvSpPr/>
            <p:nvPr/>
          </p:nvSpPr>
          <p:spPr bwMode="auto">
            <a:xfrm>
              <a:off x="1302" y="0"/>
              <a:ext cx="801" cy="323"/>
            </a:xfrm>
            <a:custGeom>
              <a:avLst/>
              <a:gdLst>
                <a:gd name="T0" fmla="*/ 24 w 929"/>
                <a:gd name="T1" fmla="*/ 39 h 462"/>
                <a:gd name="T2" fmla="*/ 5 w 929"/>
                <a:gd name="T3" fmla="*/ 64 h 462"/>
                <a:gd name="T4" fmla="*/ 31 w 929"/>
                <a:gd name="T5" fmla="*/ 70 h 462"/>
                <a:gd name="T6" fmla="*/ 14 w 929"/>
                <a:gd name="T7" fmla="*/ 81 h 462"/>
                <a:gd name="T8" fmla="*/ 90 w 929"/>
                <a:gd name="T9" fmla="*/ 95 h 462"/>
                <a:gd name="T10" fmla="*/ 122 w 929"/>
                <a:gd name="T11" fmla="*/ 91 h 462"/>
                <a:gd name="T12" fmla="*/ 216 w 929"/>
                <a:gd name="T13" fmla="*/ 55 h 462"/>
                <a:gd name="T14" fmla="*/ 259 w 929"/>
                <a:gd name="T15" fmla="*/ 46 h 462"/>
                <a:gd name="T16" fmla="*/ 279 w 929"/>
                <a:gd name="T17" fmla="*/ 56 h 462"/>
                <a:gd name="T18" fmla="*/ 235 w 929"/>
                <a:gd name="T19" fmla="*/ 62 h 462"/>
                <a:gd name="T20" fmla="*/ 209 w 929"/>
                <a:gd name="T21" fmla="*/ 78 h 462"/>
                <a:gd name="T22" fmla="*/ 219 w 929"/>
                <a:gd name="T23" fmla="*/ 84 h 462"/>
                <a:gd name="T24" fmla="*/ 224 w 929"/>
                <a:gd name="T25" fmla="*/ 110 h 462"/>
                <a:gd name="T26" fmla="*/ 302 w 929"/>
                <a:gd name="T27" fmla="*/ 134 h 462"/>
                <a:gd name="T28" fmla="*/ 290 w 929"/>
                <a:gd name="T29" fmla="*/ 147 h 462"/>
                <a:gd name="T30" fmla="*/ 317 w 929"/>
                <a:gd name="T31" fmla="*/ 172 h 462"/>
                <a:gd name="T32" fmla="*/ 300 w 929"/>
                <a:gd name="T33" fmla="*/ 186 h 462"/>
                <a:gd name="T34" fmla="*/ 279 w 929"/>
                <a:gd name="T35" fmla="*/ 206 h 462"/>
                <a:gd name="T36" fmla="*/ 253 w 929"/>
                <a:gd name="T37" fmla="*/ 227 h 462"/>
                <a:gd name="T38" fmla="*/ 252 w 929"/>
                <a:gd name="T39" fmla="*/ 294 h 462"/>
                <a:gd name="T40" fmla="*/ 286 w 929"/>
                <a:gd name="T41" fmla="*/ 312 h 462"/>
                <a:gd name="T42" fmla="*/ 335 w 929"/>
                <a:gd name="T43" fmla="*/ 313 h 462"/>
                <a:gd name="T44" fmla="*/ 355 w 929"/>
                <a:gd name="T45" fmla="*/ 295 h 462"/>
                <a:gd name="T46" fmla="*/ 436 w 929"/>
                <a:gd name="T47" fmla="*/ 249 h 462"/>
                <a:gd name="T48" fmla="*/ 493 w 929"/>
                <a:gd name="T49" fmla="*/ 234 h 462"/>
                <a:gd name="T50" fmla="*/ 557 w 929"/>
                <a:gd name="T51" fmla="*/ 215 h 462"/>
                <a:gd name="T52" fmla="*/ 621 w 929"/>
                <a:gd name="T53" fmla="*/ 203 h 462"/>
                <a:gd name="T54" fmla="*/ 657 w 929"/>
                <a:gd name="T55" fmla="*/ 182 h 462"/>
                <a:gd name="T56" fmla="*/ 690 w 929"/>
                <a:gd name="T57" fmla="*/ 140 h 462"/>
                <a:gd name="T58" fmla="*/ 691 w 929"/>
                <a:gd name="T59" fmla="*/ 108 h 462"/>
                <a:gd name="T60" fmla="*/ 691 w 929"/>
                <a:gd name="T61" fmla="*/ 87 h 462"/>
                <a:gd name="T62" fmla="*/ 717 w 929"/>
                <a:gd name="T63" fmla="*/ 63 h 462"/>
                <a:gd name="T64" fmla="*/ 755 w 929"/>
                <a:gd name="T65" fmla="*/ 66 h 462"/>
                <a:gd name="T66" fmla="*/ 795 w 929"/>
                <a:gd name="T67" fmla="*/ 36 h 462"/>
                <a:gd name="T68" fmla="*/ 766 w 929"/>
                <a:gd name="T69" fmla="*/ 39 h 462"/>
                <a:gd name="T70" fmla="*/ 731 w 929"/>
                <a:gd name="T71" fmla="*/ 32 h 462"/>
                <a:gd name="T72" fmla="*/ 685 w 929"/>
                <a:gd name="T73" fmla="*/ 15 h 462"/>
                <a:gd name="T74" fmla="*/ 554 w 929"/>
                <a:gd name="T75" fmla="*/ 18 h 462"/>
                <a:gd name="T76" fmla="*/ 504 w 929"/>
                <a:gd name="T77" fmla="*/ 27 h 462"/>
                <a:gd name="T78" fmla="*/ 479 w 929"/>
                <a:gd name="T79" fmla="*/ 27 h 462"/>
                <a:gd name="T80" fmla="*/ 445 w 929"/>
                <a:gd name="T81" fmla="*/ 38 h 462"/>
                <a:gd name="T82" fmla="*/ 412 w 929"/>
                <a:gd name="T83" fmla="*/ 21 h 462"/>
                <a:gd name="T84" fmla="*/ 372 w 929"/>
                <a:gd name="T85" fmla="*/ 28 h 462"/>
                <a:gd name="T86" fmla="*/ 316 w 929"/>
                <a:gd name="T87" fmla="*/ 36 h 462"/>
                <a:gd name="T88" fmla="*/ 354 w 929"/>
                <a:gd name="T89" fmla="*/ 27 h 462"/>
                <a:gd name="T90" fmla="*/ 304 w 929"/>
                <a:gd name="T91" fmla="*/ 6 h 462"/>
                <a:gd name="T92" fmla="*/ 288 w 929"/>
                <a:gd name="T93" fmla="*/ 1 h 462"/>
                <a:gd name="T94" fmla="*/ 271 w 929"/>
                <a:gd name="T95" fmla="*/ 6 h 462"/>
                <a:gd name="T96" fmla="*/ 207 w 929"/>
                <a:gd name="T97" fmla="*/ 11 h 462"/>
                <a:gd name="T98" fmla="*/ 138 w 929"/>
                <a:gd name="T99" fmla="*/ 20 h 462"/>
                <a:gd name="T100" fmla="*/ 93 w 929"/>
                <a:gd name="T101" fmla="*/ 18 h 462"/>
                <a:gd name="T102" fmla="*/ 98 w 929"/>
                <a:gd name="T103" fmla="*/ 48 h 462"/>
                <a:gd name="T104" fmla="*/ 90 w 929"/>
                <a:gd name="T105" fmla="*/ 36 h 462"/>
                <a:gd name="T106" fmla="*/ 52 w 929"/>
                <a:gd name="T107" fmla="*/ 29 h 4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929" h="462">
                  <a:moveTo>
                    <a:pt x="60" y="42"/>
                  </a:moveTo>
                  <a:cubicBezTo>
                    <a:pt x="40" y="45"/>
                    <a:pt x="42" y="46"/>
                    <a:pt x="28" y="56"/>
                  </a:cubicBezTo>
                  <a:cubicBezTo>
                    <a:pt x="26" y="74"/>
                    <a:pt x="27" y="75"/>
                    <a:pt x="10" y="78"/>
                  </a:cubicBezTo>
                  <a:cubicBezTo>
                    <a:pt x="4" y="82"/>
                    <a:pt x="0" y="82"/>
                    <a:pt x="6" y="92"/>
                  </a:cubicBezTo>
                  <a:cubicBezTo>
                    <a:pt x="10" y="98"/>
                    <a:pt x="21" y="96"/>
                    <a:pt x="28" y="98"/>
                  </a:cubicBezTo>
                  <a:cubicBezTo>
                    <a:pt x="31" y="99"/>
                    <a:pt x="36" y="100"/>
                    <a:pt x="36" y="100"/>
                  </a:cubicBezTo>
                  <a:cubicBezTo>
                    <a:pt x="47" y="99"/>
                    <a:pt x="69" y="97"/>
                    <a:pt x="50" y="110"/>
                  </a:cubicBezTo>
                  <a:cubicBezTo>
                    <a:pt x="37" y="108"/>
                    <a:pt x="24" y="104"/>
                    <a:pt x="16" y="116"/>
                  </a:cubicBezTo>
                  <a:cubicBezTo>
                    <a:pt x="24" y="141"/>
                    <a:pt x="68" y="125"/>
                    <a:pt x="94" y="126"/>
                  </a:cubicBezTo>
                  <a:cubicBezTo>
                    <a:pt x="98" y="129"/>
                    <a:pt x="100" y="134"/>
                    <a:pt x="104" y="136"/>
                  </a:cubicBezTo>
                  <a:cubicBezTo>
                    <a:pt x="108" y="138"/>
                    <a:pt x="116" y="140"/>
                    <a:pt x="116" y="140"/>
                  </a:cubicBezTo>
                  <a:cubicBezTo>
                    <a:pt x="129" y="138"/>
                    <a:pt x="133" y="139"/>
                    <a:pt x="142" y="130"/>
                  </a:cubicBezTo>
                  <a:cubicBezTo>
                    <a:pt x="151" y="104"/>
                    <a:pt x="179" y="110"/>
                    <a:pt x="202" y="102"/>
                  </a:cubicBezTo>
                  <a:cubicBezTo>
                    <a:pt x="219" y="96"/>
                    <a:pt x="233" y="84"/>
                    <a:pt x="250" y="78"/>
                  </a:cubicBezTo>
                  <a:cubicBezTo>
                    <a:pt x="260" y="75"/>
                    <a:pt x="269" y="74"/>
                    <a:pt x="280" y="72"/>
                  </a:cubicBezTo>
                  <a:cubicBezTo>
                    <a:pt x="287" y="71"/>
                    <a:pt x="300" y="66"/>
                    <a:pt x="300" y="66"/>
                  </a:cubicBezTo>
                  <a:cubicBezTo>
                    <a:pt x="311" y="49"/>
                    <a:pt x="336" y="54"/>
                    <a:pt x="354" y="60"/>
                  </a:cubicBezTo>
                  <a:cubicBezTo>
                    <a:pt x="367" y="79"/>
                    <a:pt x="335" y="79"/>
                    <a:pt x="324" y="80"/>
                  </a:cubicBezTo>
                  <a:cubicBezTo>
                    <a:pt x="312" y="83"/>
                    <a:pt x="306" y="93"/>
                    <a:pt x="292" y="96"/>
                  </a:cubicBezTo>
                  <a:cubicBezTo>
                    <a:pt x="284" y="94"/>
                    <a:pt x="279" y="90"/>
                    <a:pt x="272" y="88"/>
                  </a:cubicBezTo>
                  <a:cubicBezTo>
                    <a:pt x="253" y="91"/>
                    <a:pt x="232" y="96"/>
                    <a:pt x="214" y="102"/>
                  </a:cubicBezTo>
                  <a:cubicBezTo>
                    <a:pt x="223" y="108"/>
                    <a:pt x="231" y="109"/>
                    <a:pt x="242" y="112"/>
                  </a:cubicBezTo>
                  <a:cubicBezTo>
                    <a:pt x="245" y="113"/>
                    <a:pt x="250" y="114"/>
                    <a:pt x="250" y="114"/>
                  </a:cubicBezTo>
                  <a:cubicBezTo>
                    <a:pt x="251" y="116"/>
                    <a:pt x="255" y="118"/>
                    <a:pt x="254" y="120"/>
                  </a:cubicBezTo>
                  <a:cubicBezTo>
                    <a:pt x="252" y="124"/>
                    <a:pt x="242" y="128"/>
                    <a:pt x="242" y="128"/>
                  </a:cubicBezTo>
                  <a:cubicBezTo>
                    <a:pt x="233" y="141"/>
                    <a:pt x="247" y="154"/>
                    <a:pt x="260" y="158"/>
                  </a:cubicBezTo>
                  <a:cubicBezTo>
                    <a:pt x="282" y="155"/>
                    <a:pt x="295" y="151"/>
                    <a:pt x="318" y="150"/>
                  </a:cubicBezTo>
                  <a:cubicBezTo>
                    <a:pt x="334" y="155"/>
                    <a:pt x="345" y="176"/>
                    <a:pt x="350" y="192"/>
                  </a:cubicBezTo>
                  <a:cubicBezTo>
                    <a:pt x="349" y="195"/>
                    <a:pt x="350" y="199"/>
                    <a:pt x="348" y="202"/>
                  </a:cubicBezTo>
                  <a:cubicBezTo>
                    <a:pt x="345" y="206"/>
                    <a:pt x="336" y="210"/>
                    <a:pt x="336" y="210"/>
                  </a:cubicBezTo>
                  <a:cubicBezTo>
                    <a:pt x="327" y="224"/>
                    <a:pt x="332" y="235"/>
                    <a:pt x="348" y="240"/>
                  </a:cubicBezTo>
                  <a:cubicBezTo>
                    <a:pt x="358" y="237"/>
                    <a:pt x="362" y="237"/>
                    <a:pt x="368" y="246"/>
                  </a:cubicBezTo>
                  <a:cubicBezTo>
                    <a:pt x="360" y="252"/>
                    <a:pt x="346" y="246"/>
                    <a:pt x="338" y="252"/>
                  </a:cubicBezTo>
                  <a:cubicBezTo>
                    <a:pt x="326" y="260"/>
                    <a:pt x="346" y="265"/>
                    <a:pt x="348" y="266"/>
                  </a:cubicBezTo>
                  <a:cubicBezTo>
                    <a:pt x="352" y="278"/>
                    <a:pt x="347" y="279"/>
                    <a:pt x="336" y="286"/>
                  </a:cubicBezTo>
                  <a:cubicBezTo>
                    <a:pt x="332" y="289"/>
                    <a:pt x="324" y="294"/>
                    <a:pt x="324" y="294"/>
                  </a:cubicBezTo>
                  <a:cubicBezTo>
                    <a:pt x="315" y="308"/>
                    <a:pt x="320" y="303"/>
                    <a:pt x="310" y="310"/>
                  </a:cubicBezTo>
                  <a:cubicBezTo>
                    <a:pt x="306" y="316"/>
                    <a:pt x="294" y="324"/>
                    <a:pt x="294" y="324"/>
                  </a:cubicBezTo>
                  <a:cubicBezTo>
                    <a:pt x="285" y="338"/>
                    <a:pt x="288" y="331"/>
                    <a:pt x="284" y="342"/>
                  </a:cubicBezTo>
                  <a:cubicBezTo>
                    <a:pt x="285" y="374"/>
                    <a:pt x="283" y="393"/>
                    <a:pt x="292" y="420"/>
                  </a:cubicBezTo>
                  <a:cubicBezTo>
                    <a:pt x="295" y="429"/>
                    <a:pt x="307" y="435"/>
                    <a:pt x="314" y="440"/>
                  </a:cubicBezTo>
                  <a:cubicBezTo>
                    <a:pt x="319" y="444"/>
                    <a:pt x="332" y="446"/>
                    <a:pt x="332" y="446"/>
                  </a:cubicBezTo>
                  <a:cubicBezTo>
                    <a:pt x="340" y="457"/>
                    <a:pt x="345" y="459"/>
                    <a:pt x="358" y="462"/>
                  </a:cubicBezTo>
                  <a:cubicBezTo>
                    <a:pt x="376" y="459"/>
                    <a:pt x="375" y="457"/>
                    <a:pt x="388" y="448"/>
                  </a:cubicBezTo>
                  <a:cubicBezTo>
                    <a:pt x="390" y="441"/>
                    <a:pt x="394" y="435"/>
                    <a:pt x="400" y="430"/>
                  </a:cubicBezTo>
                  <a:cubicBezTo>
                    <a:pt x="404" y="427"/>
                    <a:pt x="412" y="422"/>
                    <a:pt x="412" y="422"/>
                  </a:cubicBezTo>
                  <a:cubicBezTo>
                    <a:pt x="417" y="415"/>
                    <a:pt x="451" y="367"/>
                    <a:pt x="458" y="364"/>
                  </a:cubicBezTo>
                  <a:cubicBezTo>
                    <a:pt x="475" y="356"/>
                    <a:pt x="486" y="357"/>
                    <a:pt x="506" y="356"/>
                  </a:cubicBezTo>
                  <a:cubicBezTo>
                    <a:pt x="525" y="350"/>
                    <a:pt x="533" y="342"/>
                    <a:pt x="554" y="340"/>
                  </a:cubicBezTo>
                  <a:cubicBezTo>
                    <a:pt x="560" y="338"/>
                    <a:pt x="566" y="336"/>
                    <a:pt x="572" y="334"/>
                  </a:cubicBezTo>
                  <a:cubicBezTo>
                    <a:pt x="576" y="333"/>
                    <a:pt x="584" y="330"/>
                    <a:pt x="584" y="330"/>
                  </a:cubicBezTo>
                  <a:cubicBezTo>
                    <a:pt x="603" y="311"/>
                    <a:pt x="618" y="310"/>
                    <a:pt x="646" y="308"/>
                  </a:cubicBezTo>
                  <a:cubicBezTo>
                    <a:pt x="665" y="304"/>
                    <a:pt x="684" y="303"/>
                    <a:pt x="704" y="302"/>
                  </a:cubicBezTo>
                  <a:cubicBezTo>
                    <a:pt x="712" y="299"/>
                    <a:pt x="712" y="293"/>
                    <a:pt x="720" y="290"/>
                  </a:cubicBezTo>
                  <a:cubicBezTo>
                    <a:pt x="732" y="285"/>
                    <a:pt x="743" y="285"/>
                    <a:pt x="754" y="278"/>
                  </a:cubicBezTo>
                  <a:cubicBezTo>
                    <a:pt x="756" y="271"/>
                    <a:pt x="760" y="267"/>
                    <a:pt x="762" y="260"/>
                  </a:cubicBezTo>
                  <a:cubicBezTo>
                    <a:pt x="763" y="247"/>
                    <a:pt x="762" y="233"/>
                    <a:pt x="764" y="220"/>
                  </a:cubicBezTo>
                  <a:cubicBezTo>
                    <a:pt x="764" y="219"/>
                    <a:pt x="794" y="204"/>
                    <a:pt x="800" y="200"/>
                  </a:cubicBezTo>
                  <a:cubicBezTo>
                    <a:pt x="807" y="189"/>
                    <a:pt x="808" y="186"/>
                    <a:pt x="820" y="182"/>
                  </a:cubicBezTo>
                  <a:cubicBezTo>
                    <a:pt x="825" y="166"/>
                    <a:pt x="814" y="162"/>
                    <a:pt x="802" y="154"/>
                  </a:cubicBezTo>
                  <a:cubicBezTo>
                    <a:pt x="797" y="151"/>
                    <a:pt x="790" y="142"/>
                    <a:pt x="790" y="142"/>
                  </a:cubicBezTo>
                  <a:cubicBezTo>
                    <a:pt x="786" y="131"/>
                    <a:pt x="792" y="127"/>
                    <a:pt x="802" y="124"/>
                  </a:cubicBezTo>
                  <a:cubicBezTo>
                    <a:pt x="810" y="116"/>
                    <a:pt x="813" y="98"/>
                    <a:pt x="820" y="94"/>
                  </a:cubicBezTo>
                  <a:cubicBezTo>
                    <a:pt x="824" y="92"/>
                    <a:pt x="832" y="90"/>
                    <a:pt x="832" y="90"/>
                  </a:cubicBezTo>
                  <a:cubicBezTo>
                    <a:pt x="844" y="92"/>
                    <a:pt x="848" y="92"/>
                    <a:pt x="856" y="100"/>
                  </a:cubicBezTo>
                  <a:cubicBezTo>
                    <a:pt x="863" y="98"/>
                    <a:pt x="876" y="94"/>
                    <a:pt x="876" y="94"/>
                  </a:cubicBezTo>
                  <a:cubicBezTo>
                    <a:pt x="889" y="81"/>
                    <a:pt x="906" y="77"/>
                    <a:pt x="924" y="74"/>
                  </a:cubicBezTo>
                  <a:cubicBezTo>
                    <a:pt x="929" y="67"/>
                    <a:pt x="929" y="58"/>
                    <a:pt x="922" y="52"/>
                  </a:cubicBezTo>
                  <a:cubicBezTo>
                    <a:pt x="918" y="49"/>
                    <a:pt x="910" y="44"/>
                    <a:pt x="910" y="44"/>
                  </a:cubicBezTo>
                  <a:cubicBezTo>
                    <a:pt x="894" y="47"/>
                    <a:pt x="899" y="49"/>
                    <a:pt x="888" y="56"/>
                  </a:cubicBezTo>
                  <a:cubicBezTo>
                    <a:pt x="884" y="58"/>
                    <a:pt x="876" y="60"/>
                    <a:pt x="876" y="60"/>
                  </a:cubicBezTo>
                  <a:cubicBezTo>
                    <a:pt x="853" y="59"/>
                    <a:pt x="810" y="59"/>
                    <a:pt x="848" y="46"/>
                  </a:cubicBezTo>
                  <a:cubicBezTo>
                    <a:pt x="844" y="33"/>
                    <a:pt x="831" y="37"/>
                    <a:pt x="818" y="36"/>
                  </a:cubicBezTo>
                  <a:cubicBezTo>
                    <a:pt x="809" y="33"/>
                    <a:pt x="802" y="27"/>
                    <a:pt x="794" y="22"/>
                  </a:cubicBezTo>
                  <a:cubicBezTo>
                    <a:pt x="790" y="20"/>
                    <a:pt x="782" y="18"/>
                    <a:pt x="782" y="18"/>
                  </a:cubicBezTo>
                  <a:cubicBezTo>
                    <a:pt x="727" y="19"/>
                    <a:pt x="688" y="11"/>
                    <a:pt x="642" y="26"/>
                  </a:cubicBezTo>
                  <a:cubicBezTo>
                    <a:pt x="635" y="16"/>
                    <a:pt x="632" y="18"/>
                    <a:pt x="620" y="20"/>
                  </a:cubicBezTo>
                  <a:cubicBezTo>
                    <a:pt x="611" y="34"/>
                    <a:pt x="600" y="36"/>
                    <a:pt x="584" y="38"/>
                  </a:cubicBezTo>
                  <a:cubicBezTo>
                    <a:pt x="575" y="44"/>
                    <a:pt x="581" y="46"/>
                    <a:pt x="578" y="56"/>
                  </a:cubicBezTo>
                  <a:cubicBezTo>
                    <a:pt x="572" y="47"/>
                    <a:pt x="566" y="41"/>
                    <a:pt x="556" y="38"/>
                  </a:cubicBezTo>
                  <a:cubicBezTo>
                    <a:pt x="553" y="38"/>
                    <a:pt x="539" y="39"/>
                    <a:pt x="534" y="42"/>
                  </a:cubicBezTo>
                  <a:cubicBezTo>
                    <a:pt x="528" y="46"/>
                    <a:pt x="516" y="54"/>
                    <a:pt x="516" y="54"/>
                  </a:cubicBezTo>
                  <a:cubicBezTo>
                    <a:pt x="507" y="52"/>
                    <a:pt x="503" y="51"/>
                    <a:pt x="500" y="42"/>
                  </a:cubicBezTo>
                  <a:cubicBezTo>
                    <a:pt x="505" y="28"/>
                    <a:pt x="488" y="31"/>
                    <a:pt x="478" y="30"/>
                  </a:cubicBezTo>
                  <a:cubicBezTo>
                    <a:pt x="469" y="33"/>
                    <a:pt x="473" y="37"/>
                    <a:pt x="464" y="40"/>
                  </a:cubicBezTo>
                  <a:cubicBezTo>
                    <a:pt x="447" y="34"/>
                    <a:pt x="451" y="27"/>
                    <a:pt x="432" y="40"/>
                  </a:cubicBezTo>
                  <a:cubicBezTo>
                    <a:pt x="427" y="54"/>
                    <a:pt x="427" y="52"/>
                    <a:pt x="410" y="50"/>
                  </a:cubicBezTo>
                  <a:cubicBezTo>
                    <a:pt x="391" y="52"/>
                    <a:pt x="385" y="54"/>
                    <a:pt x="366" y="52"/>
                  </a:cubicBezTo>
                  <a:cubicBezTo>
                    <a:pt x="357" y="49"/>
                    <a:pt x="356" y="46"/>
                    <a:pt x="364" y="40"/>
                  </a:cubicBezTo>
                  <a:cubicBezTo>
                    <a:pt x="380" y="42"/>
                    <a:pt x="395" y="43"/>
                    <a:pt x="410" y="38"/>
                  </a:cubicBezTo>
                  <a:cubicBezTo>
                    <a:pt x="426" y="15"/>
                    <a:pt x="386" y="21"/>
                    <a:pt x="370" y="20"/>
                  </a:cubicBezTo>
                  <a:cubicBezTo>
                    <a:pt x="364" y="16"/>
                    <a:pt x="358" y="12"/>
                    <a:pt x="352" y="8"/>
                  </a:cubicBezTo>
                  <a:cubicBezTo>
                    <a:pt x="348" y="5"/>
                    <a:pt x="340" y="0"/>
                    <a:pt x="340" y="0"/>
                  </a:cubicBezTo>
                  <a:cubicBezTo>
                    <a:pt x="338" y="1"/>
                    <a:pt x="336" y="1"/>
                    <a:pt x="334" y="2"/>
                  </a:cubicBezTo>
                  <a:cubicBezTo>
                    <a:pt x="331" y="3"/>
                    <a:pt x="329" y="3"/>
                    <a:pt x="326" y="4"/>
                  </a:cubicBezTo>
                  <a:cubicBezTo>
                    <a:pt x="322" y="5"/>
                    <a:pt x="314" y="8"/>
                    <a:pt x="314" y="8"/>
                  </a:cubicBezTo>
                  <a:cubicBezTo>
                    <a:pt x="305" y="22"/>
                    <a:pt x="288" y="6"/>
                    <a:pt x="276" y="2"/>
                  </a:cubicBezTo>
                  <a:cubicBezTo>
                    <a:pt x="270" y="3"/>
                    <a:pt x="241" y="16"/>
                    <a:pt x="240" y="16"/>
                  </a:cubicBezTo>
                  <a:cubicBezTo>
                    <a:pt x="226" y="17"/>
                    <a:pt x="212" y="17"/>
                    <a:pt x="198" y="18"/>
                  </a:cubicBezTo>
                  <a:cubicBezTo>
                    <a:pt x="183" y="19"/>
                    <a:pt x="172" y="20"/>
                    <a:pt x="160" y="28"/>
                  </a:cubicBezTo>
                  <a:cubicBezTo>
                    <a:pt x="146" y="26"/>
                    <a:pt x="141" y="27"/>
                    <a:pt x="130" y="20"/>
                  </a:cubicBezTo>
                  <a:cubicBezTo>
                    <a:pt x="123" y="22"/>
                    <a:pt x="115" y="24"/>
                    <a:pt x="108" y="26"/>
                  </a:cubicBezTo>
                  <a:cubicBezTo>
                    <a:pt x="102" y="35"/>
                    <a:pt x="113" y="41"/>
                    <a:pt x="122" y="44"/>
                  </a:cubicBezTo>
                  <a:cubicBezTo>
                    <a:pt x="125" y="52"/>
                    <a:pt x="114" y="68"/>
                    <a:pt x="114" y="68"/>
                  </a:cubicBezTo>
                  <a:cubicBezTo>
                    <a:pt x="112" y="79"/>
                    <a:pt x="111" y="82"/>
                    <a:pt x="100" y="78"/>
                  </a:cubicBezTo>
                  <a:cubicBezTo>
                    <a:pt x="93" y="67"/>
                    <a:pt x="100" y="63"/>
                    <a:pt x="104" y="52"/>
                  </a:cubicBezTo>
                  <a:cubicBezTo>
                    <a:pt x="96" y="44"/>
                    <a:pt x="91" y="36"/>
                    <a:pt x="80" y="32"/>
                  </a:cubicBezTo>
                  <a:cubicBezTo>
                    <a:pt x="73" y="34"/>
                    <a:pt x="67" y="39"/>
                    <a:pt x="60" y="42"/>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2" name="Freeform 30"/>
            <p:cNvSpPr/>
            <p:nvPr/>
          </p:nvSpPr>
          <p:spPr bwMode="auto">
            <a:xfrm>
              <a:off x="1547" y="172"/>
              <a:ext cx="45" cy="22"/>
            </a:xfrm>
            <a:custGeom>
              <a:avLst/>
              <a:gdLst>
                <a:gd name="T0" fmla="*/ 29 w 52"/>
                <a:gd name="T1" fmla="*/ 0 h 32"/>
                <a:gd name="T2" fmla="*/ 7 w 52"/>
                <a:gd name="T3" fmla="*/ 14 h 32"/>
                <a:gd name="T4" fmla="*/ 21 w 52"/>
                <a:gd name="T5" fmla="*/ 22 h 32"/>
                <a:gd name="T6" fmla="*/ 36 w 52"/>
                <a:gd name="T7" fmla="*/ 21 h 32"/>
                <a:gd name="T8" fmla="*/ 29 w 52"/>
                <a:gd name="T9" fmla="*/ 0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32">
                  <a:moveTo>
                    <a:pt x="34" y="0"/>
                  </a:moveTo>
                  <a:cubicBezTo>
                    <a:pt x="30" y="12"/>
                    <a:pt x="19" y="16"/>
                    <a:pt x="8" y="20"/>
                  </a:cubicBezTo>
                  <a:cubicBezTo>
                    <a:pt x="0" y="32"/>
                    <a:pt x="14" y="31"/>
                    <a:pt x="24" y="32"/>
                  </a:cubicBezTo>
                  <a:cubicBezTo>
                    <a:pt x="30" y="31"/>
                    <a:pt x="36" y="32"/>
                    <a:pt x="42" y="30"/>
                  </a:cubicBezTo>
                  <a:cubicBezTo>
                    <a:pt x="52" y="26"/>
                    <a:pt x="34" y="3"/>
                    <a:pt x="34"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3" name="Freeform 31"/>
            <p:cNvSpPr/>
            <p:nvPr/>
          </p:nvSpPr>
          <p:spPr bwMode="auto">
            <a:xfrm>
              <a:off x="1873" y="234"/>
              <a:ext cx="147" cy="50"/>
            </a:xfrm>
            <a:custGeom>
              <a:avLst/>
              <a:gdLst>
                <a:gd name="T0" fmla="*/ 87 w 172"/>
                <a:gd name="T1" fmla="*/ 6 h 72"/>
                <a:gd name="T2" fmla="*/ 56 w 172"/>
                <a:gd name="T3" fmla="*/ 3 h 72"/>
                <a:gd name="T4" fmla="*/ 46 w 172"/>
                <a:gd name="T5" fmla="*/ 0 h 72"/>
                <a:gd name="T6" fmla="*/ 0 w 172"/>
                <a:gd name="T7" fmla="*/ 19 h 72"/>
                <a:gd name="T8" fmla="*/ 24 w 172"/>
                <a:gd name="T9" fmla="*/ 28 h 72"/>
                <a:gd name="T10" fmla="*/ 36 w 172"/>
                <a:gd name="T11" fmla="*/ 42 h 72"/>
                <a:gd name="T12" fmla="*/ 56 w 172"/>
                <a:gd name="T13" fmla="*/ 47 h 72"/>
                <a:gd name="T14" fmla="*/ 67 w 172"/>
                <a:gd name="T15" fmla="*/ 50 h 72"/>
                <a:gd name="T16" fmla="*/ 111 w 172"/>
                <a:gd name="T17" fmla="*/ 42 h 72"/>
                <a:gd name="T18" fmla="*/ 147 w 172"/>
                <a:gd name="T19" fmla="*/ 31 h 72"/>
                <a:gd name="T20" fmla="*/ 126 w 172"/>
                <a:gd name="T21" fmla="*/ 13 h 72"/>
                <a:gd name="T22" fmla="*/ 116 w 172"/>
                <a:gd name="T23" fmla="*/ 3 h 72"/>
                <a:gd name="T24" fmla="*/ 87 w 172"/>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 h="72">
                  <a:moveTo>
                    <a:pt x="102" y="8"/>
                  </a:moveTo>
                  <a:cubicBezTo>
                    <a:pt x="89" y="12"/>
                    <a:pt x="78" y="8"/>
                    <a:pt x="66" y="4"/>
                  </a:cubicBezTo>
                  <a:cubicBezTo>
                    <a:pt x="62" y="3"/>
                    <a:pt x="54" y="0"/>
                    <a:pt x="54" y="0"/>
                  </a:cubicBezTo>
                  <a:cubicBezTo>
                    <a:pt x="38" y="5"/>
                    <a:pt x="12" y="16"/>
                    <a:pt x="0" y="28"/>
                  </a:cubicBezTo>
                  <a:cubicBezTo>
                    <a:pt x="4" y="39"/>
                    <a:pt x="18" y="39"/>
                    <a:pt x="28" y="40"/>
                  </a:cubicBezTo>
                  <a:cubicBezTo>
                    <a:pt x="39" y="44"/>
                    <a:pt x="41" y="60"/>
                    <a:pt x="42" y="60"/>
                  </a:cubicBezTo>
                  <a:cubicBezTo>
                    <a:pt x="50" y="63"/>
                    <a:pt x="58" y="65"/>
                    <a:pt x="66" y="68"/>
                  </a:cubicBezTo>
                  <a:cubicBezTo>
                    <a:pt x="70" y="69"/>
                    <a:pt x="78" y="72"/>
                    <a:pt x="78" y="72"/>
                  </a:cubicBezTo>
                  <a:cubicBezTo>
                    <a:pt x="92" y="71"/>
                    <a:pt x="117" y="69"/>
                    <a:pt x="130" y="60"/>
                  </a:cubicBezTo>
                  <a:cubicBezTo>
                    <a:pt x="148" y="48"/>
                    <a:pt x="150" y="46"/>
                    <a:pt x="172" y="44"/>
                  </a:cubicBezTo>
                  <a:cubicBezTo>
                    <a:pt x="169" y="29"/>
                    <a:pt x="162" y="23"/>
                    <a:pt x="148" y="18"/>
                  </a:cubicBezTo>
                  <a:cubicBezTo>
                    <a:pt x="145" y="10"/>
                    <a:pt x="144" y="7"/>
                    <a:pt x="136" y="4"/>
                  </a:cubicBezTo>
                  <a:cubicBezTo>
                    <a:pt x="134" y="4"/>
                    <a:pt x="105" y="11"/>
                    <a:pt x="102" y="8"/>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4" name="Freeform 32"/>
            <p:cNvSpPr/>
            <p:nvPr/>
          </p:nvSpPr>
          <p:spPr bwMode="auto">
            <a:xfrm>
              <a:off x="1989" y="81"/>
              <a:ext cx="45" cy="23"/>
            </a:xfrm>
            <a:custGeom>
              <a:avLst/>
              <a:gdLst>
                <a:gd name="T0" fmla="*/ 29 w 52"/>
                <a:gd name="T1" fmla="*/ 0 h 32"/>
                <a:gd name="T2" fmla="*/ 7 w 52"/>
                <a:gd name="T3" fmla="*/ 14 h 32"/>
                <a:gd name="T4" fmla="*/ 21 w 52"/>
                <a:gd name="T5" fmla="*/ 23 h 32"/>
                <a:gd name="T6" fmla="*/ 36 w 52"/>
                <a:gd name="T7" fmla="*/ 22 h 32"/>
                <a:gd name="T8" fmla="*/ 29 w 52"/>
                <a:gd name="T9" fmla="*/ 0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32">
                  <a:moveTo>
                    <a:pt x="34" y="0"/>
                  </a:moveTo>
                  <a:cubicBezTo>
                    <a:pt x="30" y="12"/>
                    <a:pt x="19" y="16"/>
                    <a:pt x="8" y="20"/>
                  </a:cubicBezTo>
                  <a:cubicBezTo>
                    <a:pt x="0" y="32"/>
                    <a:pt x="14" y="31"/>
                    <a:pt x="24" y="32"/>
                  </a:cubicBezTo>
                  <a:cubicBezTo>
                    <a:pt x="30" y="31"/>
                    <a:pt x="36" y="32"/>
                    <a:pt x="42" y="30"/>
                  </a:cubicBezTo>
                  <a:cubicBezTo>
                    <a:pt x="52" y="26"/>
                    <a:pt x="34" y="3"/>
                    <a:pt x="34" y="0"/>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5" name="Freeform 33"/>
            <p:cNvSpPr/>
            <p:nvPr/>
          </p:nvSpPr>
          <p:spPr bwMode="auto">
            <a:xfrm>
              <a:off x="2298" y="51"/>
              <a:ext cx="178" cy="59"/>
            </a:xfrm>
            <a:custGeom>
              <a:avLst/>
              <a:gdLst>
                <a:gd name="T0" fmla="*/ 165 w 206"/>
                <a:gd name="T1" fmla="*/ 5 h 85"/>
                <a:gd name="T2" fmla="*/ 89 w 206"/>
                <a:gd name="T3" fmla="*/ 6 h 85"/>
                <a:gd name="T4" fmla="*/ 94 w 206"/>
                <a:gd name="T5" fmla="*/ 17 h 85"/>
                <a:gd name="T6" fmla="*/ 92 w 206"/>
                <a:gd name="T7" fmla="*/ 23 h 85"/>
                <a:gd name="T8" fmla="*/ 77 w 206"/>
                <a:gd name="T9" fmla="*/ 19 h 85"/>
                <a:gd name="T10" fmla="*/ 67 w 206"/>
                <a:gd name="T11" fmla="*/ 13 h 85"/>
                <a:gd name="T12" fmla="*/ 20 w 206"/>
                <a:gd name="T13" fmla="*/ 19 h 85"/>
                <a:gd name="T14" fmla="*/ 27 w 206"/>
                <a:gd name="T15" fmla="*/ 34 h 85"/>
                <a:gd name="T16" fmla="*/ 48 w 206"/>
                <a:gd name="T17" fmla="*/ 37 h 85"/>
                <a:gd name="T18" fmla="*/ 65 w 206"/>
                <a:gd name="T19" fmla="*/ 51 h 85"/>
                <a:gd name="T20" fmla="*/ 77 w 206"/>
                <a:gd name="T21" fmla="*/ 59 h 85"/>
                <a:gd name="T22" fmla="*/ 94 w 206"/>
                <a:gd name="T23" fmla="*/ 47 h 85"/>
                <a:gd name="T24" fmla="*/ 105 w 206"/>
                <a:gd name="T25" fmla="*/ 41 h 85"/>
                <a:gd name="T26" fmla="*/ 110 w 206"/>
                <a:gd name="T27" fmla="*/ 33 h 85"/>
                <a:gd name="T28" fmla="*/ 144 w 206"/>
                <a:gd name="T29" fmla="*/ 24 h 85"/>
                <a:gd name="T30" fmla="*/ 162 w 206"/>
                <a:gd name="T31" fmla="*/ 22 h 85"/>
                <a:gd name="T32" fmla="*/ 172 w 206"/>
                <a:gd name="T33" fmla="*/ 19 h 85"/>
                <a:gd name="T34" fmla="*/ 165 w 206"/>
                <a:gd name="T35" fmla="*/ 5 h 8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6" h="85">
                  <a:moveTo>
                    <a:pt x="191" y="7"/>
                  </a:moveTo>
                  <a:cubicBezTo>
                    <a:pt x="165" y="6"/>
                    <a:pt x="130" y="0"/>
                    <a:pt x="103" y="9"/>
                  </a:cubicBezTo>
                  <a:cubicBezTo>
                    <a:pt x="100" y="18"/>
                    <a:pt x="101" y="20"/>
                    <a:pt x="109" y="25"/>
                  </a:cubicBezTo>
                  <a:cubicBezTo>
                    <a:pt x="111" y="28"/>
                    <a:pt x="118" y="34"/>
                    <a:pt x="107" y="33"/>
                  </a:cubicBezTo>
                  <a:cubicBezTo>
                    <a:pt x="101" y="32"/>
                    <a:pt x="89" y="27"/>
                    <a:pt x="89" y="27"/>
                  </a:cubicBezTo>
                  <a:cubicBezTo>
                    <a:pt x="86" y="24"/>
                    <a:pt x="82" y="18"/>
                    <a:pt x="77" y="19"/>
                  </a:cubicBezTo>
                  <a:cubicBezTo>
                    <a:pt x="52" y="22"/>
                    <a:pt x="57" y="25"/>
                    <a:pt x="23" y="27"/>
                  </a:cubicBezTo>
                  <a:cubicBezTo>
                    <a:pt x="0" y="31"/>
                    <a:pt x="18" y="45"/>
                    <a:pt x="31" y="49"/>
                  </a:cubicBezTo>
                  <a:cubicBezTo>
                    <a:pt x="43" y="53"/>
                    <a:pt x="35" y="51"/>
                    <a:pt x="55" y="53"/>
                  </a:cubicBezTo>
                  <a:cubicBezTo>
                    <a:pt x="63" y="59"/>
                    <a:pt x="66" y="67"/>
                    <a:pt x="75" y="73"/>
                  </a:cubicBezTo>
                  <a:cubicBezTo>
                    <a:pt x="78" y="81"/>
                    <a:pt x="81" y="82"/>
                    <a:pt x="89" y="85"/>
                  </a:cubicBezTo>
                  <a:cubicBezTo>
                    <a:pt x="104" y="81"/>
                    <a:pt x="99" y="75"/>
                    <a:pt x="109" y="67"/>
                  </a:cubicBezTo>
                  <a:cubicBezTo>
                    <a:pt x="113" y="64"/>
                    <a:pt x="121" y="59"/>
                    <a:pt x="121" y="59"/>
                  </a:cubicBezTo>
                  <a:cubicBezTo>
                    <a:pt x="123" y="55"/>
                    <a:pt x="124" y="50"/>
                    <a:pt x="127" y="47"/>
                  </a:cubicBezTo>
                  <a:cubicBezTo>
                    <a:pt x="132" y="41"/>
                    <a:pt x="158" y="37"/>
                    <a:pt x="167" y="35"/>
                  </a:cubicBezTo>
                  <a:cubicBezTo>
                    <a:pt x="174" y="34"/>
                    <a:pt x="181" y="33"/>
                    <a:pt x="187" y="31"/>
                  </a:cubicBezTo>
                  <a:cubicBezTo>
                    <a:pt x="191" y="30"/>
                    <a:pt x="199" y="27"/>
                    <a:pt x="199" y="27"/>
                  </a:cubicBezTo>
                  <a:cubicBezTo>
                    <a:pt x="206" y="16"/>
                    <a:pt x="199" y="15"/>
                    <a:pt x="191" y="7"/>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6" name="Freeform 34"/>
            <p:cNvSpPr/>
            <p:nvPr/>
          </p:nvSpPr>
          <p:spPr bwMode="auto">
            <a:xfrm>
              <a:off x="2410" y="82"/>
              <a:ext cx="55" cy="20"/>
            </a:xfrm>
            <a:custGeom>
              <a:avLst/>
              <a:gdLst>
                <a:gd name="T0" fmla="*/ 31 w 64"/>
                <a:gd name="T1" fmla="*/ 4 h 28"/>
                <a:gd name="T2" fmla="*/ 7 w 64"/>
                <a:gd name="T3" fmla="*/ 3 h 28"/>
                <a:gd name="T4" fmla="*/ 21 w 64"/>
                <a:gd name="T5" fmla="*/ 20 h 28"/>
                <a:gd name="T6" fmla="*/ 46 w 64"/>
                <a:gd name="T7" fmla="*/ 10 h 28"/>
                <a:gd name="T8" fmla="*/ 31 w 64"/>
                <a:gd name="T9" fmla="*/ 4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28">
                  <a:moveTo>
                    <a:pt x="36" y="6"/>
                  </a:moveTo>
                  <a:cubicBezTo>
                    <a:pt x="32" y="18"/>
                    <a:pt x="19" y="0"/>
                    <a:pt x="8" y="4"/>
                  </a:cubicBezTo>
                  <a:cubicBezTo>
                    <a:pt x="0" y="16"/>
                    <a:pt x="14" y="27"/>
                    <a:pt x="24" y="28"/>
                  </a:cubicBezTo>
                  <a:cubicBezTo>
                    <a:pt x="30" y="27"/>
                    <a:pt x="48" y="16"/>
                    <a:pt x="54" y="14"/>
                  </a:cubicBezTo>
                  <a:cubicBezTo>
                    <a:pt x="64" y="10"/>
                    <a:pt x="36" y="9"/>
                    <a:pt x="36" y="6"/>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7" name="Freeform 35"/>
            <p:cNvSpPr/>
            <p:nvPr/>
          </p:nvSpPr>
          <p:spPr bwMode="auto">
            <a:xfrm>
              <a:off x="2074" y="337"/>
              <a:ext cx="125" cy="123"/>
            </a:xfrm>
            <a:custGeom>
              <a:avLst/>
              <a:gdLst>
                <a:gd name="T0" fmla="*/ 21 w 146"/>
                <a:gd name="T1" fmla="*/ 13 h 176"/>
                <a:gd name="T2" fmla="*/ 0 w 146"/>
                <a:gd name="T3" fmla="*/ 17 h 176"/>
                <a:gd name="T4" fmla="*/ 12 w 146"/>
                <a:gd name="T5" fmla="*/ 30 h 176"/>
                <a:gd name="T6" fmla="*/ 29 w 146"/>
                <a:gd name="T7" fmla="*/ 61 h 176"/>
                <a:gd name="T8" fmla="*/ 45 w 146"/>
                <a:gd name="T9" fmla="*/ 64 h 176"/>
                <a:gd name="T10" fmla="*/ 43 w 146"/>
                <a:gd name="T11" fmla="*/ 75 h 176"/>
                <a:gd name="T12" fmla="*/ 24 w 146"/>
                <a:gd name="T13" fmla="*/ 79 h 176"/>
                <a:gd name="T14" fmla="*/ 14 w 146"/>
                <a:gd name="T15" fmla="*/ 92 h 176"/>
                <a:gd name="T16" fmla="*/ 15 w 146"/>
                <a:gd name="T17" fmla="*/ 96 h 176"/>
                <a:gd name="T18" fmla="*/ 26 w 146"/>
                <a:gd name="T19" fmla="*/ 99 h 176"/>
                <a:gd name="T20" fmla="*/ 15 w 146"/>
                <a:gd name="T21" fmla="*/ 118 h 176"/>
                <a:gd name="T22" fmla="*/ 17 w 146"/>
                <a:gd name="T23" fmla="*/ 122 h 176"/>
                <a:gd name="T24" fmla="*/ 29 w 146"/>
                <a:gd name="T25" fmla="*/ 120 h 176"/>
                <a:gd name="T26" fmla="*/ 50 w 146"/>
                <a:gd name="T27" fmla="*/ 118 h 176"/>
                <a:gd name="T28" fmla="*/ 79 w 146"/>
                <a:gd name="T29" fmla="*/ 120 h 176"/>
                <a:gd name="T30" fmla="*/ 94 w 146"/>
                <a:gd name="T31" fmla="*/ 118 h 176"/>
                <a:gd name="T32" fmla="*/ 104 w 146"/>
                <a:gd name="T33" fmla="*/ 115 h 176"/>
                <a:gd name="T34" fmla="*/ 110 w 146"/>
                <a:gd name="T35" fmla="*/ 99 h 176"/>
                <a:gd name="T36" fmla="*/ 125 w 146"/>
                <a:gd name="T37" fmla="*/ 93 h 176"/>
                <a:gd name="T38" fmla="*/ 94 w 146"/>
                <a:gd name="T39" fmla="*/ 76 h 176"/>
                <a:gd name="T40" fmla="*/ 75 w 146"/>
                <a:gd name="T41" fmla="*/ 58 h 176"/>
                <a:gd name="T42" fmla="*/ 70 w 146"/>
                <a:gd name="T43" fmla="*/ 48 h 176"/>
                <a:gd name="T44" fmla="*/ 55 w 146"/>
                <a:gd name="T45" fmla="*/ 43 h 176"/>
                <a:gd name="T46" fmla="*/ 74 w 146"/>
                <a:gd name="T47" fmla="*/ 31 h 176"/>
                <a:gd name="T48" fmla="*/ 55 w 146"/>
                <a:gd name="T49" fmla="*/ 22 h 176"/>
                <a:gd name="T50" fmla="*/ 60 w 146"/>
                <a:gd name="T51" fmla="*/ 9 h 176"/>
                <a:gd name="T52" fmla="*/ 39 w 146"/>
                <a:gd name="T53" fmla="*/ 1 h 176"/>
                <a:gd name="T54" fmla="*/ 26 w 146"/>
                <a:gd name="T55" fmla="*/ 6 h 176"/>
                <a:gd name="T56" fmla="*/ 21 w 146"/>
                <a:gd name="T57" fmla="*/ 13 h 1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46" h="176">
                  <a:moveTo>
                    <a:pt x="24" y="19"/>
                  </a:moveTo>
                  <a:cubicBezTo>
                    <a:pt x="13" y="23"/>
                    <a:pt x="7" y="15"/>
                    <a:pt x="0" y="25"/>
                  </a:cubicBezTo>
                  <a:cubicBezTo>
                    <a:pt x="2" y="32"/>
                    <a:pt x="14" y="43"/>
                    <a:pt x="14" y="43"/>
                  </a:cubicBezTo>
                  <a:cubicBezTo>
                    <a:pt x="19" y="58"/>
                    <a:pt x="20" y="78"/>
                    <a:pt x="34" y="87"/>
                  </a:cubicBezTo>
                  <a:cubicBezTo>
                    <a:pt x="42" y="84"/>
                    <a:pt x="45" y="86"/>
                    <a:pt x="52" y="91"/>
                  </a:cubicBezTo>
                  <a:cubicBezTo>
                    <a:pt x="57" y="105"/>
                    <a:pt x="60" y="101"/>
                    <a:pt x="50" y="107"/>
                  </a:cubicBezTo>
                  <a:cubicBezTo>
                    <a:pt x="38" y="105"/>
                    <a:pt x="32" y="101"/>
                    <a:pt x="28" y="113"/>
                  </a:cubicBezTo>
                  <a:cubicBezTo>
                    <a:pt x="32" y="129"/>
                    <a:pt x="33" y="128"/>
                    <a:pt x="16" y="131"/>
                  </a:cubicBezTo>
                  <a:cubicBezTo>
                    <a:pt x="17" y="133"/>
                    <a:pt x="16" y="136"/>
                    <a:pt x="18" y="137"/>
                  </a:cubicBezTo>
                  <a:cubicBezTo>
                    <a:pt x="21" y="139"/>
                    <a:pt x="30" y="141"/>
                    <a:pt x="30" y="141"/>
                  </a:cubicBezTo>
                  <a:cubicBezTo>
                    <a:pt x="28" y="152"/>
                    <a:pt x="21" y="159"/>
                    <a:pt x="18" y="169"/>
                  </a:cubicBezTo>
                  <a:cubicBezTo>
                    <a:pt x="19" y="171"/>
                    <a:pt x="18" y="174"/>
                    <a:pt x="20" y="175"/>
                  </a:cubicBezTo>
                  <a:cubicBezTo>
                    <a:pt x="22" y="176"/>
                    <a:pt x="32" y="171"/>
                    <a:pt x="34" y="171"/>
                  </a:cubicBezTo>
                  <a:cubicBezTo>
                    <a:pt x="42" y="170"/>
                    <a:pt x="50" y="170"/>
                    <a:pt x="58" y="169"/>
                  </a:cubicBezTo>
                  <a:cubicBezTo>
                    <a:pt x="70" y="167"/>
                    <a:pt x="80" y="167"/>
                    <a:pt x="92" y="171"/>
                  </a:cubicBezTo>
                  <a:cubicBezTo>
                    <a:pt x="98" y="170"/>
                    <a:pt x="104" y="170"/>
                    <a:pt x="110" y="169"/>
                  </a:cubicBezTo>
                  <a:cubicBezTo>
                    <a:pt x="114" y="168"/>
                    <a:pt x="122" y="165"/>
                    <a:pt x="122" y="165"/>
                  </a:cubicBezTo>
                  <a:cubicBezTo>
                    <a:pt x="124" y="158"/>
                    <a:pt x="123" y="147"/>
                    <a:pt x="128" y="141"/>
                  </a:cubicBezTo>
                  <a:cubicBezTo>
                    <a:pt x="132" y="136"/>
                    <a:pt x="146" y="133"/>
                    <a:pt x="146" y="133"/>
                  </a:cubicBezTo>
                  <a:cubicBezTo>
                    <a:pt x="142" y="105"/>
                    <a:pt x="143" y="111"/>
                    <a:pt x="110" y="109"/>
                  </a:cubicBezTo>
                  <a:cubicBezTo>
                    <a:pt x="102" y="97"/>
                    <a:pt x="103" y="88"/>
                    <a:pt x="88" y="83"/>
                  </a:cubicBezTo>
                  <a:cubicBezTo>
                    <a:pt x="85" y="79"/>
                    <a:pt x="86" y="72"/>
                    <a:pt x="82" y="69"/>
                  </a:cubicBezTo>
                  <a:cubicBezTo>
                    <a:pt x="77" y="65"/>
                    <a:pt x="69" y="65"/>
                    <a:pt x="64" y="61"/>
                  </a:cubicBezTo>
                  <a:cubicBezTo>
                    <a:pt x="52" y="43"/>
                    <a:pt x="67" y="47"/>
                    <a:pt x="86" y="45"/>
                  </a:cubicBezTo>
                  <a:cubicBezTo>
                    <a:pt x="93" y="25"/>
                    <a:pt x="83" y="29"/>
                    <a:pt x="64" y="31"/>
                  </a:cubicBezTo>
                  <a:cubicBezTo>
                    <a:pt x="62" y="25"/>
                    <a:pt x="70" y="13"/>
                    <a:pt x="70" y="13"/>
                  </a:cubicBezTo>
                  <a:cubicBezTo>
                    <a:pt x="64" y="4"/>
                    <a:pt x="56" y="3"/>
                    <a:pt x="46" y="1"/>
                  </a:cubicBezTo>
                  <a:cubicBezTo>
                    <a:pt x="35" y="3"/>
                    <a:pt x="34" y="0"/>
                    <a:pt x="30" y="9"/>
                  </a:cubicBezTo>
                  <a:cubicBezTo>
                    <a:pt x="25" y="21"/>
                    <a:pt x="29" y="24"/>
                    <a:pt x="24" y="19"/>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8" name="Freeform 36"/>
            <p:cNvSpPr/>
            <p:nvPr/>
          </p:nvSpPr>
          <p:spPr bwMode="auto">
            <a:xfrm>
              <a:off x="2012" y="381"/>
              <a:ext cx="79" cy="64"/>
            </a:xfrm>
            <a:custGeom>
              <a:avLst/>
              <a:gdLst>
                <a:gd name="T0" fmla="*/ 50 w 92"/>
                <a:gd name="T1" fmla="*/ 4 h 92"/>
                <a:gd name="T2" fmla="*/ 70 w 92"/>
                <a:gd name="T3" fmla="*/ 6 h 92"/>
                <a:gd name="T4" fmla="*/ 79 w 92"/>
                <a:gd name="T5" fmla="*/ 18 h 92"/>
                <a:gd name="T6" fmla="*/ 67 w 92"/>
                <a:gd name="T7" fmla="*/ 33 h 92"/>
                <a:gd name="T8" fmla="*/ 40 w 92"/>
                <a:gd name="T9" fmla="*/ 53 h 92"/>
                <a:gd name="T10" fmla="*/ 15 w 92"/>
                <a:gd name="T11" fmla="*/ 64 h 92"/>
                <a:gd name="T12" fmla="*/ 7 w 92"/>
                <a:gd name="T13" fmla="*/ 50 h 92"/>
                <a:gd name="T14" fmla="*/ 17 w 92"/>
                <a:gd name="T15" fmla="*/ 45 h 92"/>
                <a:gd name="T16" fmla="*/ 12 w 92"/>
                <a:gd name="T17" fmla="*/ 32 h 92"/>
                <a:gd name="T18" fmla="*/ 34 w 92"/>
                <a:gd name="T19" fmla="*/ 19 h 92"/>
                <a:gd name="T20" fmla="*/ 50 w 92"/>
                <a:gd name="T21" fmla="*/ 4 h 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92" h="92">
                  <a:moveTo>
                    <a:pt x="58" y="6"/>
                  </a:moveTo>
                  <a:cubicBezTo>
                    <a:pt x="67" y="0"/>
                    <a:pt x="73" y="2"/>
                    <a:pt x="82" y="8"/>
                  </a:cubicBezTo>
                  <a:cubicBezTo>
                    <a:pt x="91" y="22"/>
                    <a:pt x="88" y="15"/>
                    <a:pt x="92" y="26"/>
                  </a:cubicBezTo>
                  <a:cubicBezTo>
                    <a:pt x="89" y="36"/>
                    <a:pt x="82" y="37"/>
                    <a:pt x="78" y="48"/>
                  </a:cubicBezTo>
                  <a:cubicBezTo>
                    <a:pt x="85" y="69"/>
                    <a:pt x="60" y="71"/>
                    <a:pt x="46" y="76"/>
                  </a:cubicBezTo>
                  <a:cubicBezTo>
                    <a:pt x="40" y="86"/>
                    <a:pt x="28" y="86"/>
                    <a:pt x="18" y="92"/>
                  </a:cubicBezTo>
                  <a:cubicBezTo>
                    <a:pt x="9" y="90"/>
                    <a:pt x="0" y="84"/>
                    <a:pt x="8" y="72"/>
                  </a:cubicBezTo>
                  <a:cubicBezTo>
                    <a:pt x="11" y="68"/>
                    <a:pt x="20" y="64"/>
                    <a:pt x="20" y="64"/>
                  </a:cubicBezTo>
                  <a:cubicBezTo>
                    <a:pt x="23" y="55"/>
                    <a:pt x="21" y="53"/>
                    <a:pt x="14" y="46"/>
                  </a:cubicBezTo>
                  <a:cubicBezTo>
                    <a:pt x="18" y="30"/>
                    <a:pt x="28" y="36"/>
                    <a:pt x="40" y="28"/>
                  </a:cubicBezTo>
                  <a:cubicBezTo>
                    <a:pt x="56" y="17"/>
                    <a:pt x="50" y="24"/>
                    <a:pt x="58" y="6"/>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89" name="Freeform 37"/>
            <p:cNvSpPr/>
            <p:nvPr/>
          </p:nvSpPr>
          <p:spPr bwMode="auto">
            <a:xfrm>
              <a:off x="3951" y="1450"/>
              <a:ext cx="545" cy="463"/>
            </a:xfrm>
            <a:custGeom>
              <a:avLst/>
              <a:gdLst>
                <a:gd name="T0" fmla="*/ 183 w 633"/>
                <a:gd name="T1" fmla="*/ 8 h 660"/>
                <a:gd name="T2" fmla="*/ 152 w 633"/>
                <a:gd name="T3" fmla="*/ 13 h 660"/>
                <a:gd name="T4" fmla="*/ 124 w 633"/>
                <a:gd name="T5" fmla="*/ 36 h 660"/>
                <a:gd name="T6" fmla="*/ 90 w 633"/>
                <a:gd name="T7" fmla="*/ 41 h 660"/>
                <a:gd name="T8" fmla="*/ 72 w 633"/>
                <a:gd name="T9" fmla="*/ 53 h 660"/>
                <a:gd name="T10" fmla="*/ 59 w 633"/>
                <a:gd name="T11" fmla="*/ 81 h 660"/>
                <a:gd name="T12" fmla="*/ 31 w 633"/>
                <a:gd name="T13" fmla="*/ 117 h 660"/>
                <a:gd name="T14" fmla="*/ 0 w 633"/>
                <a:gd name="T15" fmla="*/ 126 h 660"/>
                <a:gd name="T16" fmla="*/ 62 w 633"/>
                <a:gd name="T17" fmla="*/ 227 h 660"/>
                <a:gd name="T18" fmla="*/ 103 w 633"/>
                <a:gd name="T19" fmla="*/ 300 h 660"/>
                <a:gd name="T20" fmla="*/ 124 w 633"/>
                <a:gd name="T21" fmla="*/ 311 h 660"/>
                <a:gd name="T22" fmla="*/ 145 w 633"/>
                <a:gd name="T23" fmla="*/ 316 h 660"/>
                <a:gd name="T24" fmla="*/ 196 w 633"/>
                <a:gd name="T25" fmla="*/ 302 h 660"/>
                <a:gd name="T26" fmla="*/ 217 w 633"/>
                <a:gd name="T27" fmla="*/ 297 h 660"/>
                <a:gd name="T28" fmla="*/ 258 w 633"/>
                <a:gd name="T29" fmla="*/ 316 h 660"/>
                <a:gd name="T30" fmla="*/ 279 w 633"/>
                <a:gd name="T31" fmla="*/ 370 h 660"/>
                <a:gd name="T32" fmla="*/ 289 w 633"/>
                <a:gd name="T33" fmla="*/ 367 h 660"/>
                <a:gd name="T34" fmla="*/ 296 w 633"/>
                <a:gd name="T35" fmla="*/ 358 h 660"/>
                <a:gd name="T36" fmla="*/ 317 w 633"/>
                <a:gd name="T37" fmla="*/ 384 h 660"/>
                <a:gd name="T38" fmla="*/ 348 w 633"/>
                <a:gd name="T39" fmla="*/ 401 h 660"/>
                <a:gd name="T40" fmla="*/ 375 w 633"/>
                <a:gd name="T41" fmla="*/ 423 h 660"/>
                <a:gd name="T42" fmla="*/ 382 w 633"/>
                <a:gd name="T43" fmla="*/ 431 h 660"/>
                <a:gd name="T44" fmla="*/ 393 w 633"/>
                <a:gd name="T45" fmla="*/ 437 h 660"/>
                <a:gd name="T46" fmla="*/ 417 w 633"/>
                <a:gd name="T47" fmla="*/ 459 h 660"/>
                <a:gd name="T48" fmla="*/ 424 w 633"/>
                <a:gd name="T49" fmla="*/ 443 h 660"/>
                <a:gd name="T50" fmla="*/ 465 w 633"/>
                <a:gd name="T51" fmla="*/ 462 h 660"/>
                <a:gd name="T52" fmla="*/ 506 w 633"/>
                <a:gd name="T53" fmla="*/ 459 h 660"/>
                <a:gd name="T54" fmla="*/ 530 w 633"/>
                <a:gd name="T55" fmla="*/ 373 h 660"/>
                <a:gd name="T56" fmla="*/ 544 w 633"/>
                <a:gd name="T57" fmla="*/ 325 h 660"/>
                <a:gd name="T58" fmla="*/ 534 w 633"/>
                <a:gd name="T59" fmla="*/ 257 h 660"/>
                <a:gd name="T60" fmla="*/ 461 w 633"/>
                <a:gd name="T61" fmla="*/ 190 h 660"/>
                <a:gd name="T62" fmla="*/ 455 w 633"/>
                <a:gd name="T63" fmla="*/ 165 h 660"/>
                <a:gd name="T64" fmla="*/ 396 w 633"/>
                <a:gd name="T65" fmla="*/ 126 h 660"/>
                <a:gd name="T66" fmla="*/ 406 w 633"/>
                <a:gd name="T67" fmla="*/ 109 h 660"/>
                <a:gd name="T68" fmla="*/ 393 w 633"/>
                <a:gd name="T69" fmla="*/ 92 h 660"/>
                <a:gd name="T70" fmla="*/ 358 w 633"/>
                <a:gd name="T71" fmla="*/ 55 h 660"/>
                <a:gd name="T72" fmla="*/ 338 w 633"/>
                <a:gd name="T73" fmla="*/ 22 h 660"/>
                <a:gd name="T74" fmla="*/ 334 w 633"/>
                <a:gd name="T75" fmla="*/ 13 h 660"/>
                <a:gd name="T76" fmla="*/ 313 w 633"/>
                <a:gd name="T77" fmla="*/ 106 h 660"/>
                <a:gd name="T78" fmla="*/ 279 w 633"/>
                <a:gd name="T79" fmla="*/ 81 h 660"/>
                <a:gd name="T80" fmla="*/ 251 w 633"/>
                <a:gd name="T81" fmla="*/ 78 h 660"/>
                <a:gd name="T82" fmla="*/ 234 w 633"/>
                <a:gd name="T83" fmla="*/ 61 h 660"/>
                <a:gd name="T84" fmla="*/ 227 w 633"/>
                <a:gd name="T85" fmla="*/ 44 h 660"/>
                <a:gd name="T86" fmla="*/ 238 w 633"/>
                <a:gd name="T87" fmla="*/ 39 h 660"/>
                <a:gd name="T88" fmla="*/ 207 w 633"/>
                <a:gd name="T89" fmla="*/ 13 h 660"/>
                <a:gd name="T90" fmla="*/ 186 w 633"/>
                <a:gd name="T91" fmla="*/ 8 h 660"/>
                <a:gd name="T92" fmla="*/ 176 w 633"/>
                <a:gd name="T93" fmla="*/ 5 h 660"/>
                <a:gd name="T94" fmla="*/ 183 w 633"/>
                <a:gd name="T95" fmla="*/ 8 h 66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33" h="660">
                  <a:moveTo>
                    <a:pt x="212" y="11"/>
                  </a:moveTo>
                  <a:cubicBezTo>
                    <a:pt x="195" y="0"/>
                    <a:pt x="187" y="2"/>
                    <a:pt x="176" y="19"/>
                  </a:cubicBezTo>
                  <a:cubicBezTo>
                    <a:pt x="171" y="61"/>
                    <a:pt x="181" y="88"/>
                    <a:pt x="144" y="51"/>
                  </a:cubicBezTo>
                  <a:cubicBezTo>
                    <a:pt x="131" y="53"/>
                    <a:pt x="115" y="51"/>
                    <a:pt x="104" y="59"/>
                  </a:cubicBezTo>
                  <a:cubicBezTo>
                    <a:pt x="78" y="80"/>
                    <a:pt x="114" y="65"/>
                    <a:pt x="84" y="75"/>
                  </a:cubicBezTo>
                  <a:cubicBezTo>
                    <a:pt x="78" y="94"/>
                    <a:pt x="92" y="107"/>
                    <a:pt x="68" y="115"/>
                  </a:cubicBezTo>
                  <a:cubicBezTo>
                    <a:pt x="55" y="135"/>
                    <a:pt x="59" y="159"/>
                    <a:pt x="36" y="167"/>
                  </a:cubicBezTo>
                  <a:cubicBezTo>
                    <a:pt x="16" y="163"/>
                    <a:pt x="7" y="158"/>
                    <a:pt x="0" y="179"/>
                  </a:cubicBezTo>
                  <a:cubicBezTo>
                    <a:pt x="9" y="232"/>
                    <a:pt x="43" y="279"/>
                    <a:pt x="72" y="323"/>
                  </a:cubicBezTo>
                  <a:cubicBezTo>
                    <a:pt x="82" y="371"/>
                    <a:pt x="85" y="392"/>
                    <a:pt x="120" y="427"/>
                  </a:cubicBezTo>
                  <a:cubicBezTo>
                    <a:pt x="127" y="434"/>
                    <a:pt x="136" y="438"/>
                    <a:pt x="144" y="443"/>
                  </a:cubicBezTo>
                  <a:cubicBezTo>
                    <a:pt x="151" y="448"/>
                    <a:pt x="168" y="451"/>
                    <a:pt x="168" y="451"/>
                  </a:cubicBezTo>
                  <a:cubicBezTo>
                    <a:pt x="188" y="444"/>
                    <a:pt x="208" y="438"/>
                    <a:pt x="228" y="431"/>
                  </a:cubicBezTo>
                  <a:cubicBezTo>
                    <a:pt x="236" y="428"/>
                    <a:pt x="252" y="423"/>
                    <a:pt x="252" y="423"/>
                  </a:cubicBezTo>
                  <a:cubicBezTo>
                    <a:pt x="271" y="429"/>
                    <a:pt x="281" y="445"/>
                    <a:pt x="300" y="451"/>
                  </a:cubicBezTo>
                  <a:cubicBezTo>
                    <a:pt x="320" y="471"/>
                    <a:pt x="315" y="500"/>
                    <a:pt x="324" y="527"/>
                  </a:cubicBezTo>
                  <a:cubicBezTo>
                    <a:pt x="328" y="526"/>
                    <a:pt x="333" y="526"/>
                    <a:pt x="336" y="523"/>
                  </a:cubicBezTo>
                  <a:cubicBezTo>
                    <a:pt x="340" y="520"/>
                    <a:pt x="339" y="511"/>
                    <a:pt x="344" y="511"/>
                  </a:cubicBezTo>
                  <a:cubicBezTo>
                    <a:pt x="358" y="511"/>
                    <a:pt x="362" y="541"/>
                    <a:pt x="368" y="547"/>
                  </a:cubicBezTo>
                  <a:cubicBezTo>
                    <a:pt x="378" y="557"/>
                    <a:pt x="392" y="563"/>
                    <a:pt x="404" y="571"/>
                  </a:cubicBezTo>
                  <a:cubicBezTo>
                    <a:pt x="418" y="580"/>
                    <a:pt x="422" y="594"/>
                    <a:pt x="436" y="603"/>
                  </a:cubicBezTo>
                  <a:cubicBezTo>
                    <a:pt x="439" y="607"/>
                    <a:pt x="441" y="612"/>
                    <a:pt x="444" y="615"/>
                  </a:cubicBezTo>
                  <a:cubicBezTo>
                    <a:pt x="447" y="618"/>
                    <a:pt x="453" y="619"/>
                    <a:pt x="456" y="623"/>
                  </a:cubicBezTo>
                  <a:cubicBezTo>
                    <a:pt x="489" y="660"/>
                    <a:pt x="457" y="637"/>
                    <a:pt x="484" y="655"/>
                  </a:cubicBezTo>
                  <a:cubicBezTo>
                    <a:pt x="487" y="647"/>
                    <a:pt x="485" y="626"/>
                    <a:pt x="492" y="631"/>
                  </a:cubicBezTo>
                  <a:cubicBezTo>
                    <a:pt x="509" y="642"/>
                    <a:pt x="522" y="653"/>
                    <a:pt x="540" y="659"/>
                  </a:cubicBezTo>
                  <a:cubicBezTo>
                    <a:pt x="557" y="642"/>
                    <a:pt x="567" y="648"/>
                    <a:pt x="588" y="655"/>
                  </a:cubicBezTo>
                  <a:cubicBezTo>
                    <a:pt x="611" y="621"/>
                    <a:pt x="573" y="560"/>
                    <a:pt x="616" y="531"/>
                  </a:cubicBezTo>
                  <a:cubicBezTo>
                    <a:pt x="632" y="507"/>
                    <a:pt x="629" y="496"/>
                    <a:pt x="632" y="463"/>
                  </a:cubicBezTo>
                  <a:cubicBezTo>
                    <a:pt x="630" y="440"/>
                    <a:pt x="633" y="390"/>
                    <a:pt x="620" y="367"/>
                  </a:cubicBezTo>
                  <a:cubicBezTo>
                    <a:pt x="600" y="332"/>
                    <a:pt x="565" y="300"/>
                    <a:pt x="536" y="271"/>
                  </a:cubicBezTo>
                  <a:cubicBezTo>
                    <a:pt x="532" y="259"/>
                    <a:pt x="532" y="247"/>
                    <a:pt x="528" y="235"/>
                  </a:cubicBezTo>
                  <a:cubicBezTo>
                    <a:pt x="525" y="225"/>
                    <a:pt x="474" y="188"/>
                    <a:pt x="460" y="179"/>
                  </a:cubicBezTo>
                  <a:cubicBezTo>
                    <a:pt x="463" y="171"/>
                    <a:pt x="471" y="164"/>
                    <a:pt x="472" y="155"/>
                  </a:cubicBezTo>
                  <a:cubicBezTo>
                    <a:pt x="474" y="144"/>
                    <a:pt x="461" y="137"/>
                    <a:pt x="456" y="131"/>
                  </a:cubicBezTo>
                  <a:cubicBezTo>
                    <a:pt x="435" y="106"/>
                    <a:pt x="451" y="88"/>
                    <a:pt x="416" y="79"/>
                  </a:cubicBezTo>
                  <a:cubicBezTo>
                    <a:pt x="395" y="48"/>
                    <a:pt x="403" y="64"/>
                    <a:pt x="392" y="31"/>
                  </a:cubicBezTo>
                  <a:cubicBezTo>
                    <a:pt x="391" y="27"/>
                    <a:pt x="388" y="19"/>
                    <a:pt x="388" y="19"/>
                  </a:cubicBezTo>
                  <a:cubicBezTo>
                    <a:pt x="362" y="58"/>
                    <a:pt x="379" y="107"/>
                    <a:pt x="364" y="151"/>
                  </a:cubicBezTo>
                  <a:cubicBezTo>
                    <a:pt x="344" y="144"/>
                    <a:pt x="344" y="120"/>
                    <a:pt x="324" y="115"/>
                  </a:cubicBezTo>
                  <a:cubicBezTo>
                    <a:pt x="314" y="112"/>
                    <a:pt x="303" y="112"/>
                    <a:pt x="292" y="111"/>
                  </a:cubicBezTo>
                  <a:cubicBezTo>
                    <a:pt x="284" y="103"/>
                    <a:pt x="276" y="97"/>
                    <a:pt x="272" y="87"/>
                  </a:cubicBezTo>
                  <a:cubicBezTo>
                    <a:pt x="269" y="79"/>
                    <a:pt x="264" y="63"/>
                    <a:pt x="264" y="63"/>
                  </a:cubicBezTo>
                  <a:cubicBezTo>
                    <a:pt x="268" y="60"/>
                    <a:pt x="273" y="58"/>
                    <a:pt x="276" y="55"/>
                  </a:cubicBezTo>
                  <a:cubicBezTo>
                    <a:pt x="300" y="31"/>
                    <a:pt x="256" y="24"/>
                    <a:pt x="240" y="19"/>
                  </a:cubicBezTo>
                  <a:cubicBezTo>
                    <a:pt x="232" y="16"/>
                    <a:pt x="224" y="14"/>
                    <a:pt x="216" y="11"/>
                  </a:cubicBezTo>
                  <a:cubicBezTo>
                    <a:pt x="212" y="10"/>
                    <a:pt x="200" y="5"/>
                    <a:pt x="204" y="7"/>
                  </a:cubicBezTo>
                  <a:cubicBezTo>
                    <a:pt x="207" y="8"/>
                    <a:pt x="209" y="10"/>
                    <a:pt x="212" y="11"/>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0" name="Freeform 38"/>
            <p:cNvSpPr/>
            <p:nvPr/>
          </p:nvSpPr>
          <p:spPr bwMode="auto">
            <a:xfrm>
              <a:off x="4120" y="1206"/>
              <a:ext cx="367" cy="196"/>
            </a:xfrm>
            <a:custGeom>
              <a:avLst/>
              <a:gdLst>
                <a:gd name="T0" fmla="*/ 72 w 426"/>
                <a:gd name="T1" fmla="*/ 42 h 280"/>
                <a:gd name="T2" fmla="*/ 59 w 426"/>
                <a:gd name="T3" fmla="*/ 25 h 280"/>
                <a:gd name="T4" fmla="*/ 55 w 426"/>
                <a:gd name="T5" fmla="*/ 11 h 280"/>
                <a:gd name="T6" fmla="*/ 45 w 426"/>
                <a:gd name="T7" fmla="*/ 8 h 280"/>
                <a:gd name="T8" fmla="*/ 14 w 426"/>
                <a:gd name="T9" fmla="*/ 11 h 280"/>
                <a:gd name="T10" fmla="*/ 38 w 426"/>
                <a:gd name="T11" fmla="*/ 28 h 280"/>
                <a:gd name="T12" fmla="*/ 41 w 426"/>
                <a:gd name="T13" fmla="*/ 36 h 280"/>
                <a:gd name="T14" fmla="*/ 21 w 426"/>
                <a:gd name="T15" fmla="*/ 48 h 280"/>
                <a:gd name="T16" fmla="*/ 76 w 426"/>
                <a:gd name="T17" fmla="*/ 64 h 280"/>
                <a:gd name="T18" fmla="*/ 107 w 426"/>
                <a:gd name="T19" fmla="*/ 78 h 280"/>
                <a:gd name="T20" fmla="*/ 110 w 426"/>
                <a:gd name="T21" fmla="*/ 87 h 280"/>
                <a:gd name="T22" fmla="*/ 121 w 426"/>
                <a:gd name="T23" fmla="*/ 92 h 280"/>
                <a:gd name="T24" fmla="*/ 128 w 426"/>
                <a:gd name="T25" fmla="*/ 109 h 280"/>
                <a:gd name="T26" fmla="*/ 114 w 426"/>
                <a:gd name="T27" fmla="*/ 137 h 280"/>
                <a:gd name="T28" fmla="*/ 155 w 426"/>
                <a:gd name="T29" fmla="*/ 132 h 280"/>
                <a:gd name="T30" fmla="*/ 165 w 426"/>
                <a:gd name="T31" fmla="*/ 151 h 280"/>
                <a:gd name="T32" fmla="*/ 186 w 426"/>
                <a:gd name="T33" fmla="*/ 157 h 280"/>
                <a:gd name="T34" fmla="*/ 196 w 426"/>
                <a:gd name="T35" fmla="*/ 160 h 280"/>
                <a:gd name="T36" fmla="*/ 217 w 426"/>
                <a:gd name="T37" fmla="*/ 157 h 280"/>
                <a:gd name="T38" fmla="*/ 238 w 426"/>
                <a:gd name="T39" fmla="*/ 137 h 280"/>
                <a:gd name="T40" fmla="*/ 289 w 426"/>
                <a:gd name="T41" fmla="*/ 176 h 280"/>
                <a:gd name="T42" fmla="*/ 314 w 426"/>
                <a:gd name="T43" fmla="*/ 196 h 280"/>
                <a:gd name="T44" fmla="*/ 310 w 426"/>
                <a:gd name="T45" fmla="*/ 157 h 280"/>
                <a:gd name="T46" fmla="*/ 289 w 426"/>
                <a:gd name="T47" fmla="*/ 140 h 280"/>
                <a:gd name="T48" fmla="*/ 320 w 426"/>
                <a:gd name="T49" fmla="*/ 118 h 280"/>
                <a:gd name="T50" fmla="*/ 351 w 426"/>
                <a:gd name="T51" fmla="*/ 109 h 280"/>
                <a:gd name="T52" fmla="*/ 362 w 426"/>
                <a:gd name="T53" fmla="*/ 106 h 280"/>
                <a:gd name="T54" fmla="*/ 365 w 426"/>
                <a:gd name="T55" fmla="*/ 98 h 280"/>
                <a:gd name="T56" fmla="*/ 307 w 426"/>
                <a:gd name="T57" fmla="*/ 104 h 280"/>
                <a:gd name="T58" fmla="*/ 262 w 426"/>
                <a:gd name="T59" fmla="*/ 98 h 280"/>
                <a:gd name="T60" fmla="*/ 258 w 426"/>
                <a:gd name="T61" fmla="*/ 90 h 280"/>
                <a:gd name="T62" fmla="*/ 252 w 426"/>
                <a:gd name="T63" fmla="*/ 81 h 280"/>
                <a:gd name="T64" fmla="*/ 190 w 426"/>
                <a:gd name="T65" fmla="*/ 56 h 280"/>
                <a:gd name="T66" fmla="*/ 138 w 426"/>
                <a:gd name="T67" fmla="*/ 42 h 280"/>
                <a:gd name="T68" fmla="*/ 117 w 426"/>
                <a:gd name="T69" fmla="*/ 36 h 280"/>
                <a:gd name="T70" fmla="*/ 69 w 426"/>
                <a:gd name="T71" fmla="*/ 36 h 280"/>
                <a:gd name="T72" fmla="*/ 59 w 426"/>
                <a:gd name="T73" fmla="*/ 22 h 280"/>
                <a:gd name="T74" fmla="*/ 59 w 426"/>
                <a:gd name="T75" fmla="*/ 0 h 2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6" h="280">
                  <a:moveTo>
                    <a:pt x="84" y="60"/>
                  </a:moveTo>
                  <a:cubicBezTo>
                    <a:pt x="79" y="52"/>
                    <a:pt x="70" y="45"/>
                    <a:pt x="68" y="36"/>
                  </a:cubicBezTo>
                  <a:cubicBezTo>
                    <a:pt x="67" y="29"/>
                    <a:pt x="68" y="22"/>
                    <a:pt x="64" y="16"/>
                  </a:cubicBezTo>
                  <a:cubicBezTo>
                    <a:pt x="62" y="12"/>
                    <a:pt x="56" y="13"/>
                    <a:pt x="52" y="12"/>
                  </a:cubicBezTo>
                  <a:cubicBezTo>
                    <a:pt x="40" y="13"/>
                    <a:pt x="27" y="11"/>
                    <a:pt x="16" y="16"/>
                  </a:cubicBezTo>
                  <a:cubicBezTo>
                    <a:pt x="0" y="24"/>
                    <a:pt x="43" y="40"/>
                    <a:pt x="44" y="40"/>
                  </a:cubicBezTo>
                  <a:cubicBezTo>
                    <a:pt x="45" y="44"/>
                    <a:pt x="50" y="49"/>
                    <a:pt x="48" y="52"/>
                  </a:cubicBezTo>
                  <a:cubicBezTo>
                    <a:pt x="42" y="60"/>
                    <a:pt x="24" y="68"/>
                    <a:pt x="24" y="68"/>
                  </a:cubicBezTo>
                  <a:cubicBezTo>
                    <a:pt x="38" y="88"/>
                    <a:pt x="65" y="89"/>
                    <a:pt x="88" y="92"/>
                  </a:cubicBezTo>
                  <a:cubicBezTo>
                    <a:pt x="101" y="96"/>
                    <a:pt x="124" y="112"/>
                    <a:pt x="124" y="112"/>
                  </a:cubicBezTo>
                  <a:cubicBezTo>
                    <a:pt x="125" y="116"/>
                    <a:pt x="125" y="121"/>
                    <a:pt x="128" y="124"/>
                  </a:cubicBezTo>
                  <a:cubicBezTo>
                    <a:pt x="131" y="128"/>
                    <a:pt x="137" y="128"/>
                    <a:pt x="140" y="132"/>
                  </a:cubicBezTo>
                  <a:cubicBezTo>
                    <a:pt x="144" y="139"/>
                    <a:pt x="148" y="156"/>
                    <a:pt x="148" y="156"/>
                  </a:cubicBezTo>
                  <a:cubicBezTo>
                    <a:pt x="144" y="171"/>
                    <a:pt x="137" y="181"/>
                    <a:pt x="132" y="196"/>
                  </a:cubicBezTo>
                  <a:cubicBezTo>
                    <a:pt x="151" y="209"/>
                    <a:pt x="167" y="207"/>
                    <a:pt x="180" y="188"/>
                  </a:cubicBezTo>
                  <a:cubicBezTo>
                    <a:pt x="182" y="196"/>
                    <a:pt x="184" y="211"/>
                    <a:pt x="192" y="216"/>
                  </a:cubicBezTo>
                  <a:cubicBezTo>
                    <a:pt x="199" y="220"/>
                    <a:pt x="208" y="221"/>
                    <a:pt x="216" y="224"/>
                  </a:cubicBezTo>
                  <a:cubicBezTo>
                    <a:pt x="220" y="225"/>
                    <a:pt x="228" y="228"/>
                    <a:pt x="228" y="228"/>
                  </a:cubicBezTo>
                  <a:cubicBezTo>
                    <a:pt x="236" y="227"/>
                    <a:pt x="245" y="228"/>
                    <a:pt x="252" y="224"/>
                  </a:cubicBezTo>
                  <a:cubicBezTo>
                    <a:pt x="269" y="216"/>
                    <a:pt x="252" y="204"/>
                    <a:pt x="276" y="196"/>
                  </a:cubicBezTo>
                  <a:cubicBezTo>
                    <a:pt x="296" y="209"/>
                    <a:pt x="322" y="231"/>
                    <a:pt x="336" y="252"/>
                  </a:cubicBezTo>
                  <a:cubicBezTo>
                    <a:pt x="354" y="280"/>
                    <a:pt x="343" y="273"/>
                    <a:pt x="364" y="280"/>
                  </a:cubicBezTo>
                  <a:cubicBezTo>
                    <a:pt x="376" y="262"/>
                    <a:pt x="375" y="241"/>
                    <a:pt x="360" y="224"/>
                  </a:cubicBezTo>
                  <a:cubicBezTo>
                    <a:pt x="352" y="216"/>
                    <a:pt x="336" y="200"/>
                    <a:pt x="336" y="200"/>
                  </a:cubicBezTo>
                  <a:cubicBezTo>
                    <a:pt x="323" y="162"/>
                    <a:pt x="322" y="174"/>
                    <a:pt x="372" y="168"/>
                  </a:cubicBezTo>
                  <a:cubicBezTo>
                    <a:pt x="384" y="164"/>
                    <a:pt x="396" y="160"/>
                    <a:pt x="408" y="156"/>
                  </a:cubicBezTo>
                  <a:cubicBezTo>
                    <a:pt x="412" y="155"/>
                    <a:pt x="420" y="152"/>
                    <a:pt x="420" y="152"/>
                  </a:cubicBezTo>
                  <a:cubicBezTo>
                    <a:pt x="421" y="148"/>
                    <a:pt x="426" y="144"/>
                    <a:pt x="424" y="140"/>
                  </a:cubicBezTo>
                  <a:cubicBezTo>
                    <a:pt x="420" y="131"/>
                    <a:pt x="365" y="146"/>
                    <a:pt x="356" y="148"/>
                  </a:cubicBezTo>
                  <a:cubicBezTo>
                    <a:pt x="339" y="146"/>
                    <a:pt x="316" y="152"/>
                    <a:pt x="304" y="140"/>
                  </a:cubicBezTo>
                  <a:cubicBezTo>
                    <a:pt x="301" y="137"/>
                    <a:pt x="302" y="132"/>
                    <a:pt x="300" y="128"/>
                  </a:cubicBezTo>
                  <a:cubicBezTo>
                    <a:pt x="298" y="124"/>
                    <a:pt x="296" y="119"/>
                    <a:pt x="292" y="116"/>
                  </a:cubicBezTo>
                  <a:cubicBezTo>
                    <a:pt x="272" y="98"/>
                    <a:pt x="244" y="91"/>
                    <a:pt x="220" y="80"/>
                  </a:cubicBezTo>
                  <a:cubicBezTo>
                    <a:pt x="201" y="72"/>
                    <a:pt x="180" y="67"/>
                    <a:pt x="160" y="60"/>
                  </a:cubicBezTo>
                  <a:cubicBezTo>
                    <a:pt x="152" y="57"/>
                    <a:pt x="136" y="52"/>
                    <a:pt x="136" y="52"/>
                  </a:cubicBezTo>
                  <a:cubicBezTo>
                    <a:pt x="113" y="55"/>
                    <a:pt x="98" y="64"/>
                    <a:pt x="80" y="52"/>
                  </a:cubicBezTo>
                  <a:cubicBezTo>
                    <a:pt x="70" y="38"/>
                    <a:pt x="74" y="44"/>
                    <a:pt x="68" y="32"/>
                  </a:cubicBezTo>
                  <a:lnTo>
                    <a:pt x="68" y="0"/>
                  </a:lnTo>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algn="ctr" rotWithShape="0">
                      <a:srgbClr val="201D2A">
                        <a:alpha val="50000"/>
                      </a:srgbClr>
                    </a:outerShdw>
                  </a:effectLst>
                </a14:hiddenEffects>
              </a:ext>
            </a:extLst>
          </p:spPr>
          <p:txBody>
            <a:bodyPr/>
            <a:lstStyle/>
            <a:p>
              <a:endParaRPr lang="zh-CN" altLang="en-US"/>
            </a:p>
          </p:txBody>
        </p:sp>
        <p:sp>
          <p:nvSpPr>
            <p:cNvPr id="2091" name="Freeform 39"/>
            <p:cNvSpPr/>
            <p:nvPr/>
          </p:nvSpPr>
          <p:spPr bwMode="auto">
            <a:xfrm>
              <a:off x="4395" y="1928"/>
              <a:ext cx="52" cy="54"/>
            </a:xfrm>
            <a:custGeom>
              <a:avLst/>
              <a:gdLst>
                <a:gd name="T0" fmla="*/ 28 w 60"/>
                <a:gd name="T1" fmla="*/ 12 h 78"/>
                <a:gd name="T2" fmla="*/ 0 w 60"/>
                <a:gd name="T3" fmla="*/ 12 h 78"/>
                <a:gd name="T4" fmla="*/ 17 w 60"/>
                <a:gd name="T5" fmla="*/ 29 h 78"/>
                <a:gd name="T6" fmla="*/ 24 w 60"/>
                <a:gd name="T7" fmla="*/ 46 h 78"/>
                <a:gd name="T8" fmla="*/ 28 w 60"/>
                <a:gd name="T9" fmla="*/ 54 h 78"/>
                <a:gd name="T10" fmla="*/ 52 w 60"/>
                <a:gd name="T11" fmla="*/ 35 h 78"/>
                <a:gd name="T12" fmla="*/ 28 w 60"/>
                <a:gd name="T13" fmla="*/ 1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78">
                  <a:moveTo>
                    <a:pt x="32" y="18"/>
                  </a:moveTo>
                  <a:cubicBezTo>
                    <a:pt x="16" y="7"/>
                    <a:pt x="12" y="0"/>
                    <a:pt x="0" y="18"/>
                  </a:cubicBezTo>
                  <a:cubicBezTo>
                    <a:pt x="6" y="27"/>
                    <a:pt x="15" y="33"/>
                    <a:pt x="20" y="42"/>
                  </a:cubicBezTo>
                  <a:cubicBezTo>
                    <a:pt x="24" y="49"/>
                    <a:pt x="25" y="58"/>
                    <a:pt x="28" y="66"/>
                  </a:cubicBezTo>
                  <a:cubicBezTo>
                    <a:pt x="29" y="70"/>
                    <a:pt x="32" y="78"/>
                    <a:pt x="32" y="78"/>
                  </a:cubicBezTo>
                  <a:cubicBezTo>
                    <a:pt x="52" y="73"/>
                    <a:pt x="54" y="69"/>
                    <a:pt x="60" y="50"/>
                  </a:cubicBezTo>
                  <a:cubicBezTo>
                    <a:pt x="54" y="32"/>
                    <a:pt x="50" y="27"/>
                    <a:pt x="32" y="18"/>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2" name="Freeform 40"/>
            <p:cNvSpPr/>
            <p:nvPr/>
          </p:nvSpPr>
          <p:spPr bwMode="auto">
            <a:xfrm>
              <a:off x="4551" y="1844"/>
              <a:ext cx="189" cy="79"/>
            </a:xfrm>
            <a:custGeom>
              <a:avLst/>
              <a:gdLst>
                <a:gd name="T0" fmla="*/ 41 w 219"/>
                <a:gd name="T1" fmla="*/ 51 h 113"/>
                <a:gd name="T2" fmla="*/ 34 w 219"/>
                <a:gd name="T3" fmla="*/ 43 h 113"/>
                <a:gd name="T4" fmla="*/ 13 w 219"/>
                <a:gd name="T5" fmla="*/ 48 h 113"/>
                <a:gd name="T6" fmla="*/ 34 w 219"/>
                <a:gd name="T7" fmla="*/ 79 h 113"/>
                <a:gd name="T8" fmla="*/ 106 w 219"/>
                <a:gd name="T9" fmla="*/ 62 h 113"/>
                <a:gd name="T10" fmla="*/ 127 w 219"/>
                <a:gd name="T11" fmla="*/ 51 h 113"/>
                <a:gd name="T12" fmla="*/ 148 w 219"/>
                <a:gd name="T13" fmla="*/ 45 h 113"/>
                <a:gd name="T14" fmla="*/ 189 w 219"/>
                <a:gd name="T15" fmla="*/ 13 h 113"/>
                <a:gd name="T16" fmla="*/ 181 w 219"/>
                <a:gd name="T17" fmla="*/ 0 h 113"/>
                <a:gd name="T18" fmla="*/ 154 w 219"/>
                <a:gd name="T19" fmla="*/ 12 h 113"/>
                <a:gd name="T20" fmla="*/ 92 w 219"/>
                <a:gd name="T21" fmla="*/ 29 h 113"/>
                <a:gd name="T22" fmla="*/ 72 w 219"/>
                <a:gd name="T23" fmla="*/ 31 h 113"/>
                <a:gd name="T24" fmla="*/ 51 w 219"/>
                <a:gd name="T25" fmla="*/ 37 h 113"/>
                <a:gd name="T26" fmla="*/ 41 w 219"/>
                <a:gd name="T27" fmla="*/ 51 h 1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9" h="113">
                  <a:moveTo>
                    <a:pt x="47" y="73"/>
                  </a:moveTo>
                  <a:cubicBezTo>
                    <a:pt x="44" y="69"/>
                    <a:pt x="44" y="62"/>
                    <a:pt x="39" y="61"/>
                  </a:cubicBezTo>
                  <a:cubicBezTo>
                    <a:pt x="31" y="60"/>
                    <a:pt x="15" y="69"/>
                    <a:pt x="15" y="69"/>
                  </a:cubicBezTo>
                  <a:cubicBezTo>
                    <a:pt x="0" y="91"/>
                    <a:pt x="20" y="101"/>
                    <a:pt x="39" y="113"/>
                  </a:cubicBezTo>
                  <a:cubicBezTo>
                    <a:pt x="67" y="107"/>
                    <a:pt x="96" y="98"/>
                    <a:pt x="123" y="89"/>
                  </a:cubicBezTo>
                  <a:cubicBezTo>
                    <a:pt x="132" y="86"/>
                    <a:pt x="139" y="78"/>
                    <a:pt x="147" y="73"/>
                  </a:cubicBezTo>
                  <a:cubicBezTo>
                    <a:pt x="154" y="68"/>
                    <a:pt x="171" y="65"/>
                    <a:pt x="171" y="65"/>
                  </a:cubicBezTo>
                  <a:cubicBezTo>
                    <a:pt x="186" y="50"/>
                    <a:pt x="207" y="36"/>
                    <a:pt x="219" y="19"/>
                  </a:cubicBezTo>
                  <a:cubicBezTo>
                    <a:pt x="215" y="16"/>
                    <a:pt x="215" y="0"/>
                    <a:pt x="210" y="0"/>
                  </a:cubicBezTo>
                  <a:cubicBezTo>
                    <a:pt x="205" y="0"/>
                    <a:pt x="183" y="15"/>
                    <a:pt x="179" y="17"/>
                  </a:cubicBezTo>
                  <a:cubicBezTo>
                    <a:pt x="159" y="26"/>
                    <a:pt x="129" y="37"/>
                    <a:pt x="107" y="41"/>
                  </a:cubicBezTo>
                  <a:cubicBezTo>
                    <a:pt x="99" y="42"/>
                    <a:pt x="91" y="43"/>
                    <a:pt x="83" y="45"/>
                  </a:cubicBezTo>
                  <a:cubicBezTo>
                    <a:pt x="75" y="47"/>
                    <a:pt x="59" y="53"/>
                    <a:pt x="59" y="53"/>
                  </a:cubicBezTo>
                  <a:cubicBezTo>
                    <a:pt x="49" y="67"/>
                    <a:pt x="53" y="61"/>
                    <a:pt x="47" y="73"/>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3" name="Freeform 41"/>
            <p:cNvSpPr/>
            <p:nvPr/>
          </p:nvSpPr>
          <p:spPr bwMode="auto">
            <a:xfrm>
              <a:off x="4747" y="1797"/>
              <a:ext cx="119" cy="86"/>
            </a:xfrm>
            <a:custGeom>
              <a:avLst/>
              <a:gdLst>
                <a:gd name="T0" fmla="*/ 10 w 139"/>
                <a:gd name="T1" fmla="*/ 42 h 122"/>
                <a:gd name="T2" fmla="*/ 7 w 139"/>
                <a:gd name="T3" fmla="*/ 59 h 122"/>
                <a:gd name="T4" fmla="*/ 0 w 139"/>
                <a:gd name="T5" fmla="*/ 76 h 122"/>
                <a:gd name="T6" fmla="*/ 31 w 139"/>
                <a:gd name="T7" fmla="*/ 82 h 122"/>
                <a:gd name="T8" fmla="*/ 45 w 139"/>
                <a:gd name="T9" fmla="*/ 68 h 122"/>
                <a:gd name="T10" fmla="*/ 106 w 139"/>
                <a:gd name="T11" fmla="*/ 48 h 122"/>
                <a:gd name="T12" fmla="*/ 116 w 139"/>
                <a:gd name="T13" fmla="*/ 31 h 122"/>
                <a:gd name="T14" fmla="*/ 96 w 139"/>
                <a:gd name="T15" fmla="*/ 20 h 122"/>
                <a:gd name="T16" fmla="*/ 86 w 139"/>
                <a:gd name="T17" fmla="*/ 14 h 122"/>
                <a:gd name="T18" fmla="*/ 55 w 139"/>
                <a:gd name="T19" fmla="*/ 8 h 122"/>
                <a:gd name="T20" fmla="*/ 45 w 139"/>
                <a:gd name="T21" fmla="*/ 25 h 122"/>
                <a:gd name="T22" fmla="*/ 10 w 139"/>
                <a:gd name="T23" fmla="*/ 42 h 1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9" h="122">
                  <a:moveTo>
                    <a:pt x="12" y="60"/>
                  </a:moveTo>
                  <a:cubicBezTo>
                    <a:pt x="11" y="68"/>
                    <a:pt x="10" y="76"/>
                    <a:pt x="8" y="84"/>
                  </a:cubicBezTo>
                  <a:cubicBezTo>
                    <a:pt x="6" y="92"/>
                    <a:pt x="0" y="108"/>
                    <a:pt x="0" y="108"/>
                  </a:cubicBezTo>
                  <a:cubicBezTo>
                    <a:pt x="14" y="118"/>
                    <a:pt x="19" y="122"/>
                    <a:pt x="36" y="116"/>
                  </a:cubicBezTo>
                  <a:cubicBezTo>
                    <a:pt x="46" y="86"/>
                    <a:pt x="31" y="122"/>
                    <a:pt x="52" y="96"/>
                  </a:cubicBezTo>
                  <a:cubicBezTo>
                    <a:pt x="83" y="57"/>
                    <a:pt x="30" y="74"/>
                    <a:pt x="124" y="68"/>
                  </a:cubicBezTo>
                  <a:cubicBezTo>
                    <a:pt x="125" y="67"/>
                    <a:pt x="139" y="48"/>
                    <a:pt x="136" y="44"/>
                  </a:cubicBezTo>
                  <a:cubicBezTo>
                    <a:pt x="130" y="36"/>
                    <a:pt x="120" y="33"/>
                    <a:pt x="112" y="28"/>
                  </a:cubicBezTo>
                  <a:cubicBezTo>
                    <a:pt x="108" y="25"/>
                    <a:pt x="100" y="20"/>
                    <a:pt x="100" y="20"/>
                  </a:cubicBezTo>
                  <a:cubicBezTo>
                    <a:pt x="89" y="4"/>
                    <a:pt x="92" y="0"/>
                    <a:pt x="64" y="12"/>
                  </a:cubicBezTo>
                  <a:cubicBezTo>
                    <a:pt x="57" y="15"/>
                    <a:pt x="55" y="30"/>
                    <a:pt x="52" y="36"/>
                  </a:cubicBezTo>
                  <a:cubicBezTo>
                    <a:pt x="46" y="49"/>
                    <a:pt x="26" y="60"/>
                    <a:pt x="12" y="6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4" name="Freeform 42"/>
            <p:cNvSpPr/>
            <p:nvPr/>
          </p:nvSpPr>
          <p:spPr bwMode="auto">
            <a:xfrm>
              <a:off x="4810" y="1759"/>
              <a:ext cx="43" cy="24"/>
            </a:xfrm>
            <a:custGeom>
              <a:avLst/>
              <a:gdLst>
                <a:gd name="T0" fmla="*/ 25 w 49"/>
                <a:gd name="T1" fmla="*/ 0 h 35"/>
                <a:gd name="T2" fmla="*/ 7 w 49"/>
                <a:gd name="T3" fmla="*/ 8 h 35"/>
                <a:gd name="T4" fmla="*/ 21 w 49"/>
                <a:gd name="T5" fmla="*/ 24 h 35"/>
                <a:gd name="T6" fmla="*/ 34 w 49"/>
                <a:gd name="T7" fmla="*/ 18 h 35"/>
                <a:gd name="T8" fmla="*/ 25 w 49"/>
                <a:gd name="T9" fmla="*/ 0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9" h="35">
                  <a:moveTo>
                    <a:pt x="29" y="0"/>
                  </a:moveTo>
                  <a:cubicBezTo>
                    <a:pt x="25" y="12"/>
                    <a:pt x="19" y="7"/>
                    <a:pt x="8" y="11"/>
                  </a:cubicBezTo>
                  <a:cubicBezTo>
                    <a:pt x="0" y="23"/>
                    <a:pt x="14" y="34"/>
                    <a:pt x="24" y="35"/>
                  </a:cubicBezTo>
                  <a:cubicBezTo>
                    <a:pt x="30" y="34"/>
                    <a:pt x="33" y="28"/>
                    <a:pt x="39" y="26"/>
                  </a:cubicBezTo>
                  <a:cubicBezTo>
                    <a:pt x="49" y="22"/>
                    <a:pt x="29" y="3"/>
                    <a:pt x="29"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5" name="Freeform 43"/>
            <p:cNvSpPr/>
            <p:nvPr/>
          </p:nvSpPr>
          <p:spPr bwMode="auto">
            <a:xfrm>
              <a:off x="2828" y="1304"/>
              <a:ext cx="142" cy="188"/>
            </a:xfrm>
            <a:custGeom>
              <a:avLst/>
              <a:gdLst>
                <a:gd name="T0" fmla="*/ 111 w 164"/>
                <a:gd name="T1" fmla="*/ 0 h 268"/>
                <a:gd name="T2" fmla="*/ 90 w 164"/>
                <a:gd name="T3" fmla="*/ 20 h 268"/>
                <a:gd name="T4" fmla="*/ 76 w 164"/>
                <a:gd name="T5" fmla="*/ 45 h 268"/>
                <a:gd name="T6" fmla="*/ 31 w 164"/>
                <a:gd name="T7" fmla="*/ 59 h 268"/>
                <a:gd name="T8" fmla="*/ 24 w 164"/>
                <a:gd name="T9" fmla="*/ 67 h 268"/>
                <a:gd name="T10" fmla="*/ 14 w 164"/>
                <a:gd name="T11" fmla="*/ 70 h 268"/>
                <a:gd name="T12" fmla="*/ 17 w 164"/>
                <a:gd name="T13" fmla="*/ 93 h 268"/>
                <a:gd name="T14" fmla="*/ 24 w 164"/>
                <a:gd name="T15" fmla="*/ 109 h 268"/>
                <a:gd name="T16" fmla="*/ 0 w 164"/>
                <a:gd name="T17" fmla="*/ 140 h 268"/>
                <a:gd name="T18" fmla="*/ 24 w 164"/>
                <a:gd name="T19" fmla="*/ 182 h 268"/>
                <a:gd name="T20" fmla="*/ 45 w 164"/>
                <a:gd name="T21" fmla="*/ 188 h 268"/>
                <a:gd name="T22" fmla="*/ 76 w 164"/>
                <a:gd name="T23" fmla="*/ 152 h 268"/>
                <a:gd name="T24" fmla="*/ 90 w 164"/>
                <a:gd name="T25" fmla="*/ 135 h 268"/>
                <a:gd name="T26" fmla="*/ 111 w 164"/>
                <a:gd name="T27" fmla="*/ 81 h 268"/>
                <a:gd name="T28" fmla="*/ 121 w 164"/>
                <a:gd name="T29" fmla="*/ 53 h 268"/>
                <a:gd name="T30" fmla="*/ 142 w 164"/>
                <a:gd name="T31" fmla="*/ 51 h 268"/>
                <a:gd name="T32" fmla="*/ 111 w 164"/>
                <a:gd name="T33" fmla="*/ 0 h 2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64" h="268">
                  <a:moveTo>
                    <a:pt x="128" y="0"/>
                  </a:moveTo>
                  <a:cubicBezTo>
                    <a:pt x="123" y="16"/>
                    <a:pt x="120" y="23"/>
                    <a:pt x="104" y="28"/>
                  </a:cubicBezTo>
                  <a:cubicBezTo>
                    <a:pt x="102" y="35"/>
                    <a:pt x="97" y="57"/>
                    <a:pt x="88" y="64"/>
                  </a:cubicBezTo>
                  <a:cubicBezTo>
                    <a:pt x="75" y="75"/>
                    <a:pt x="51" y="74"/>
                    <a:pt x="36" y="84"/>
                  </a:cubicBezTo>
                  <a:cubicBezTo>
                    <a:pt x="33" y="88"/>
                    <a:pt x="32" y="93"/>
                    <a:pt x="28" y="96"/>
                  </a:cubicBezTo>
                  <a:cubicBezTo>
                    <a:pt x="25" y="99"/>
                    <a:pt x="17" y="96"/>
                    <a:pt x="16" y="100"/>
                  </a:cubicBezTo>
                  <a:cubicBezTo>
                    <a:pt x="14" y="110"/>
                    <a:pt x="18" y="121"/>
                    <a:pt x="20" y="132"/>
                  </a:cubicBezTo>
                  <a:cubicBezTo>
                    <a:pt x="22" y="140"/>
                    <a:pt x="28" y="156"/>
                    <a:pt x="28" y="156"/>
                  </a:cubicBezTo>
                  <a:cubicBezTo>
                    <a:pt x="13" y="166"/>
                    <a:pt x="6" y="183"/>
                    <a:pt x="0" y="200"/>
                  </a:cubicBezTo>
                  <a:cubicBezTo>
                    <a:pt x="3" y="210"/>
                    <a:pt x="19" y="254"/>
                    <a:pt x="28" y="260"/>
                  </a:cubicBezTo>
                  <a:cubicBezTo>
                    <a:pt x="35" y="264"/>
                    <a:pt x="52" y="268"/>
                    <a:pt x="52" y="268"/>
                  </a:cubicBezTo>
                  <a:cubicBezTo>
                    <a:pt x="85" y="261"/>
                    <a:pt x="79" y="244"/>
                    <a:pt x="88" y="216"/>
                  </a:cubicBezTo>
                  <a:cubicBezTo>
                    <a:pt x="91" y="207"/>
                    <a:pt x="99" y="200"/>
                    <a:pt x="104" y="192"/>
                  </a:cubicBezTo>
                  <a:cubicBezTo>
                    <a:pt x="116" y="174"/>
                    <a:pt x="121" y="136"/>
                    <a:pt x="128" y="116"/>
                  </a:cubicBezTo>
                  <a:cubicBezTo>
                    <a:pt x="131" y="108"/>
                    <a:pt x="134" y="79"/>
                    <a:pt x="140" y="76"/>
                  </a:cubicBezTo>
                  <a:cubicBezTo>
                    <a:pt x="147" y="72"/>
                    <a:pt x="156" y="73"/>
                    <a:pt x="164" y="72"/>
                  </a:cubicBezTo>
                  <a:cubicBezTo>
                    <a:pt x="158" y="19"/>
                    <a:pt x="161" y="33"/>
                    <a:pt x="128"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6" name="Freeform 44"/>
            <p:cNvSpPr/>
            <p:nvPr/>
          </p:nvSpPr>
          <p:spPr bwMode="auto">
            <a:xfrm>
              <a:off x="3440" y="1013"/>
              <a:ext cx="57" cy="57"/>
            </a:xfrm>
            <a:custGeom>
              <a:avLst/>
              <a:gdLst>
                <a:gd name="T0" fmla="*/ 25 w 66"/>
                <a:gd name="T1" fmla="*/ 0 h 81"/>
                <a:gd name="T2" fmla="*/ 22 w 66"/>
                <a:gd name="T3" fmla="*/ 42 h 81"/>
                <a:gd name="T4" fmla="*/ 25 w 66"/>
                <a:gd name="T5" fmla="*/ 53 h 81"/>
                <a:gd name="T6" fmla="*/ 35 w 66"/>
                <a:gd name="T7" fmla="*/ 56 h 81"/>
                <a:gd name="T8" fmla="*/ 49 w 66"/>
                <a:gd name="T9" fmla="*/ 53 h 81"/>
                <a:gd name="T10" fmla="*/ 25 w 66"/>
                <a:gd name="T11" fmla="*/ 0 h 8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6" h="81">
                  <a:moveTo>
                    <a:pt x="29" y="0"/>
                  </a:moveTo>
                  <a:cubicBezTo>
                    <a:pt x="0" y="10"/>
                    <a:pt x="20" y="38"/>
                    <a:pt x="25" y="60"/>
                  </a:cubicBezTo>
                  <a:cubicBezTo>
                    <a:pt x="26" y="65"/>
                    <a:pt x="26" y="72"/>
                    <a:pt x="29" y="76"/>
                  </a:cubicBezTo>
                  <a:cubicBezTo>
                    <a:pt x="32" y="79"/>
                    <a:pt x="37" y="79"/>
                    <a:pt x="41" y="80"/>
                  </a:cubicBezTo>
                  <a:cubicBezTo>
                    <a:pt x="46" y="79"/>
                    <a:pt x="55" y="81"/>
                    <a:pt x="57" y="76"/>
                  </a:cubicBezTo>
                  <a:cubicBezTo>
                    <a:pt x="66" y="53"/>
                    <a:pt x="45" y="16"/>
                    <a:pt x="29"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7" name="Freeform 45"/>
            <p:cNvSpPr/>
            <p:nvPr/>
          </p:nvSpPr>
          <p:spPr bwMode="auto">
            <a:xfrm>
              <a:off x="3823" y="1074"/>
              <a:ext cx="128" cy="171"/>
            </a:xfrm>
            <a:custGeom>
              <a:avLst/>
              <a:gdLst>
                <a:gd name="T0" fmla="*/ 83 w 148"/>
                <a:gd name="T1" fmla="*/ 0 h 244"/>
                <a:gd name="T2" fmla="*/ 52 w 148"/>
                <a:gd name="T3" fmla="*/ 59 h 244"/>
                <a:gd name="T4" fmla="*/ 31 w 148"/>
                <a:gd name="T5" fmla="*/ 64 h 244"/>
                <a:gd name="T6" fmla="*/ 10 w 148"/>
                <a:gd name="T7" fmla="*/ 76 h 244"/>
                <a:gd name="T8" fmla="*/ 35 w 148"/>
                <a:gd name="T9" fmla="*/ 132 h 244"/>
                <a:gd name="T10" fmla="*/ 45 w 148"/>
                <a:gd name="T11" fmla="*/ 157 h 244"/>
                <a:gd name="T12" fmla="*/ 52 w 148"/>
                <a:gd name="T13" fmla="*/ 165 h 244"/>
                <a:gd name="T14" fmla="*/ 73 w 148"/>
                <a:gd name="T15" fmla="*/ 171 h 244"/>
                <a:gd name="T16" fmla="*/ 83 w 148"/>
                <a:gd name="T17" fmla="*/ 137 h 244"/>
                <a:gd name="T18" fmla="*/ 107 w 148"/>
                <a:gd name="T19" fmla="*/ 118 h 244"/>
                <a:gd name="T20" fmla="*/ 97 w 148"/>
                <a:gd name="T21" fmla="*/ 48 h 244"/>
                <a:gd name="T22" fmla="*/ 121 w 148"/>
                <a:gd name="T23" fmla="*/ 34 h 244"/>
                <a:gd name="T24" fmla="*/ 97 w 148"/>
                <a:gd name="T25" fmla="*/ 14 h 244"/>
                <a:gd name="T26" fmla="*/ 83 w 148"/>
                <a:gd name="T27" fmla="*/ 0 h 24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8" h="244">
                  <a:moveTo>
                    <a:pt x="96" y="0"/>
                  </a:moveTo>
                  <a:cubicBezTo>
                    <a:pt x="86" y="29"/>
                    <a:pt x="70" y="55"/>
                    <a:pt x="60" y="84"/>
                  </a:cubicBezTo>
                  <a:cubicBezTo>
                    <a:pt x="57" y="92"/>
                    <a:pt x="43" y="87"/>
                    <a:pt x="36" y="92"/>
                  </a:cubicBezTo>
                  <a:cubicBezTo>
                    <a:pt x="28" y="97"/>
                    <a:pt x="12" y="108"/>
                    <a:pt x="12" y="108"/>
                  </a:cubicBezTo>
                  <a:cubicBezTo>
                    <a:pt x="0" y="144"/>
                    <a:pt x="30" y="158"/>
                    <a:pt x="40" y="188"/>
                  </a:cubicBezTo>
                  <a:cubicBezTo>
                    <a:pt x="44" y="200"/>
                    <a:pt x="45" y="213"/>
                    <a:pt x="52" y="224"/>
                  </a:cubicBezTo>
                  <a:cubicBezTo>
                    <a:pt x="55" y="228"/>
                    <a:pt x="56" y="233"/>
                    <a:pt x="60" y="236"/>
                  </a:cubicBezTo>
                  <a:cubicBezTo>
                    <a:pt x="67" y="240"/>
                    <a:pt x="84" y="244"/>
                    <a:pt x="84" y="244"/>
                  </a:cubicBezTo>
                  <a:cubicBezTo>
                    <a:pt x="111" y="235"/>
                    <a:pt x="103" y="218"/>
                    <a:pt x="96" y="196"/>
                  </a:cubicBezTo>
                  <a:cubicBezTo>
                    <a:pt x="100" y="183"/>
                    <a:pt x="124" y="168"/>
                    <a:pt x="124" y="168"/>
                  </a:cubicBezTo>
                  <a:cubicBezTo>
                    <a:pt x="148" y="132"/>
                    <a:pt x="123" y="101"/>
                    <a:pt x="112" y="68"/>
                  </a:cubicBezTo>
                  <a:cubicBezTo>
                    <a:pt x="140" y="59"/>
                    <a:pt x="133" y="68"/>
                    <a:pt x="140" y="48"/>
                  </a:cubicBezTo>
                  <a:cubicBezTo>
                    <a:pt x="136" y="35"/>
                    <a:pt x="112" y="20"/>
                    <a:pt x="112" y="20"/>
                  </a:cubicBezTo>
                  <a:cubicBezTo>
                    <a:pt x="102" y="5"/>
                    <a:pt x="107" y="11"/>
                    <a:pt x="96"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8" name="Freeform 46"/>
            <p:cNvSpPr/>
            <p:nvPr/>
          </p:nvSpPr>
          <p:spPr bwMode="auto">
            <a:xfrm>
              <a:off x="3715" y="1021"/>
              <a:ext cx="83" cy="128"/>
            </a:xfrm>
            <a:custGeom>
              <a:avLst/>
              <a:gdLst>
                <a:gd name="T0" fmla="*/ 42 w 96"/>
                <a:gd name="T1" fmla="*/ 1 h 183"/>
                <a:gd name="T2" fmla="*/ 44 w 96"/>
                <a:gd name="T3" fmla="*/ 24 h 183"/>
                <a:gd name="T4" fmla="*/ 52 w 96"/>
                <a:gd name="T5" fmla="*/ 43 h 183"/>
                <a:gd name="T6" fmla="*/ 54 w 96"/>
                <a:gd name="T7" fmla="*/ 64 h 183"/>
                <a:gd name="T8" fmla="*/ 59 w 96"/>
                <a:gd name="T9" fmla="*/ 73 h 183"/>
                <a:gd name="T10" fmla="*/ 61 w 96"/>
                <a:gd name="T11" fmla="*/ 88 h 183"/>
                <a:gd name="T12" fmla="*/ 49 w 96"/>
                <a:gd name="T13" fmla="*/ 65 h 183"/>
                <a:gd name="T14" fmla="*/ 30 w 96"/>
                <a:gd name="T15" fmla="*/ 55 h 183"/>
                <a:gd name="T16" fmla="*/ 4 w 96"/>
                <a:gd name="T17" fmla="*/ 58 h 183"/>
                <a:gd name="T18" fmla="*/ 7 w 96"/>
                <a:gd name="T19" fmla="*/ 71 h 183"/>
                <a:gd name="T20" fmla="*/ 35 w 96"/>
                <a:gd name="T21" fmla="*/ 80 h 183"/>
                <a:gd name="T22" fmla="*/ 49 w 96"/>
                <a:gd name="T23" fmla="*/ 94 h 183"/>
                <a:gd name="T24" fmla="*/ 61 w 96"/>
                <a:gd name="T25" fmla="*/ 94 h 183"/>
                <a:gd name="T26" fmla="*/ 67 w 96"/>
                <a:gd name="T27" fmla="*/ 105 h 183"/>
                <a:gd name="T28" fmla="*/ 83 w 96"/>
                <a:gd name="T29" fmla="*/ 125 h 183"/>
                <a:gd name="T30" fmla="*/ 70 w 96"/>
                <a:gd name="T31" fmla="*/ 88 h 183"/>
                <a:gd name="T32" fmla="*/ 69 w 96"/>
                <a:gd name="T33" fmla="*/ 65 h 183"/>
                <a:gd name="T34" fmla="*/ 61 w 96"/>
                <a:gd name="T35" fmla="*/ 44 h 183"/>
                <a:gd name="T36" fmla="*/ 54 w 96"/>
                <a:gd name="T37" fmla="*/ 29 h 183"/>
                <a:gd name="T38" fmla="*/ 49 w 96"/>
                <a:gd name="T39" fmla="*/ 14 h 183"/>
                <a:gd name="T40" fmla="*/ 42 w 96"/>
                <a:gd name="T41" fmla="*/ 1 h 18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6" h="183">
                  <a:moveTo>
                    <a:pt x="48" y="2"/>
                  </a:moveTo>
                  <a:cubicBezTo>
                    <a:pt x="47" y="4"/>
                    <a:pt x="49" y="25"/>
                    <a:pt x="51" y="35"/>
                  </a:cubicBezTo>
                  <a:cubicBezTo>
                    <a:pt x="53" y="45"/>
                    <a:pt x="58" y="53"/>
                    <a:pt x="60" y="62"/>
                  </a:cubicBezTo>
                  <a:cubicBezTo>
                    <a:pt x="62" y="71"/>
                    <a:pt x="61" y="85"/>
                    <a:pt x="62" y="92"/>
                  </a:cubicBezTo>
                  <a:cubicBezTo>
                    <a:pt x="63" y="99"/>
                    <a:pt x="67" y="99"/>
                    <a:pt x="68" y="105"/>
                  </a:cubicBezTo>
                  <a:cubicBezTo>
                    <a:pt x="69" y="111"/>
                    <a:pt x="73" y="128"/>
                    <a:pt x="71" y="126"/>
                  </a:cubicBezTo>
                  <a:cubicBezTo>
                    <a:pt x="69" y="124"/>
                    <a:pt x="63" y="101"/>
                    <a:pt x="57" y="93"/>
                  </a:cubicBezTo>
                  <a:cubicBezTo>
                    <a:pt x="51" y="85"/>
                    <a:pt x="44" y="80"/>
                    <a:pt x="35" y="78"/>
                  </a:cubicBezTo>
                  <a:cubicBezTo>
                    <a:pt x="26" y="76"/>
                    <a:pt x="10" y="79"/>
                    <a:pt x="5" y="83"/>
                  </a:cubicBezTo>
                  <a:cubicBezTo>
                    <a:pt x="0" y="87"/>
                    <a:pt x="2" y="97"/>
                    <a:pt x="8" y="102"/>
                  </a:cubicBezTo>
                  <a:cubicBezTo>
                    <a:pt x="14" y="107"/>
                    <a:pt x="33" y="109"/>
                    <a:pt x="41" y="114"/>
                  </a:cubicBezTo>
                  <a:cubicBezTo>
                    <a:pt x="49" y="119"/>
                    <a:pt x="52" y="132"/>
                    <a:pt x="57" y="135"/>
                  </a:cubicBezTo>
                  <a:cubicBezTo>
                    <a:pt x="62" y="138"/>
                    <a:pt x="68" y="133"/>
                    <a:pt x="71" y="135"/>
                  </a:cubicBezTo>
                  <a:cubicBezTo>
                    <a:pt x="74" y="137"/>
                    <a:pt x="74" y="143"/>
                    <a:pt x="78" y="150"/>
                  </a:cubicBezTo>
                  <a:cubicBezTo>
                    <a:pt x="82" y="157"/>
                    <a:pt x="96" y="183"/>
                    <a:pt x="96" y="179"/>
                  </a:cubicBezTo>
                  <a:cubicBezTo>
                    <a:pt x="96" y="175"/>
                    <a:pt x="84" y="140"/>
                    <a:pt x="81" y="126"/>
                  </a:cubicBezTo>
                  <a:cubicBezTo>
                    <a:pt x="78" y="112"/>
                    <a:pt x="82" y="104"/>
                    <a:pt x="80" y="93"/>
                  </a:cubicBezTo>
                  <a:cubicBezTo>
                    <a:pt x="78" y="82"/>
                    <a:pt x="74" y="72"/>
                    <a:pt x="71" y="63"/>
                  </a:cubicBezTo>
                  <a:cubicBezTo>
                    <a:pt x="68" y="54"/>
                    <a:pt x="65" y="48"/>
                    <a:pt x="63" y="41"/>
                  </a:cubicBezTo>
                  <a:cubicBezTo>
                    <a:pt x="61" y="34"/>
                    <a:pt x="59" y="26"/>
                    <a:pt x="57" y="20"/>
                  </a:cubicBezTo>
                  <a:cubicBezTo>
                    <a:pt x="55" y="14"/>
                    <a:pt x="49" y="0"/>
                    <a:pt x="48" y="2"/>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099" name="Freeform 47"/>
            <p:cNvSpPr/>
            <p:nvPr/>
          </p:nvSpPr>
          <p:spPr bwMode="auto">
            <a:xfrm>
              <a:off x="3771" y="1124"/>
              <a:ext cx="46" cy="122"/>
            </a:xfrm>
            <a:custGeom>
              <a:avLst/>
              <a:gdLst>
                <a:gd name="T0" fmla="*/ 5 w 54"/>
                <a:gd name="T1" fmla="*/ 0 h 175"/>
                <a:gd name="T2" fmla="*/ 0 w 54"/>
                <a:gd name="T3" fmla="*/ 17 h 175"/>
                <a:gd name="T4" fmla="*/ 8 w 54"/>
                <a:gd name="T5" fmla="*/ 38 h 175"/>
                <a:gd name="T6" fmla="*/ 15 w 54"/>
                <a:gd name="T7" fmla="*/ 66 h 175"/>
                <a:gd name="T8" fmla="*/ 29 w 54"/>
                <a:gd name="T9" fmla="*/ 90 h 175"/>
                <a:gd name="T10" fmla="*/ 46 w 54"/>
                <a:gd name="T11" fmla="*/ 122 h 175"/>
                <a:gd name="T12" fmla="*/ 34 w 54"/>
                <a:gd name="T13" fmla="*/ 80 h 175"/>
                <a:gd name="T14" fmla="*/ 29 w 54"/>
                <a:gd name="T15" fmla="*/ 65 h 175"/>
                <a:gd name="T16" fmla="*/ 24 w 54"/>
                <a:gd name="T17" fmla="*/ 43 h 175"/>
                <a:gd name="T18" fmla="*/ 21 w 54"/>
                <a:gd name="T19" fmla="*/ 32 h 175"/>
                <a:gd name="T20" fmla="*/ 14 w 54"/>
                <a:gd name="T21" fmla="*/ 26 h 175"/>
                <a:gd name="T22" fmla="*/ 5 w 54"/>
                <a:gd name="T23" fmla="*/ 0 h 17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4" h="175">
                  <a:moveTo>
                    <a:pt x="6" y="0"/>
                  </a:moveTo>
                  <a:lnTo>
                    <a:pt x="0" y="25"/>
                  </a:lnTo>
                  <a:cubicBezTo>
                    <a:pt x="3" y="48"/>
                    <a:pt x="3" y="40"/>
                    <a:pt x="9" y="54"/>
                  </a:cubicBezTo>
                  <a:cubicBezTo>
                    <a:pt x="10" y="66"/>
                    <a:pt x="12" y="83"/>
                    <a:pt x="18" y="94"/>
                  </a:cubicBezTo>
                  <a:cubicBezTo>
                    <a:pt x="21" y="109"/>
                    <a:pt x="25" y="117"/>
                    <a:pt x="34" y="129"/>
                  </a:cubicBezTo>
                  <a:cubicBezTo>
                    <a:pt x="35" y="143"/>
                    <a:pt x="35" y="171"/>
                    <a:pt x="54" y="175"/>
                  </a:cubicBezTo>
                  <a:cubicBezTo>
                    <a:pt x="52" y="133"/>
                    <a:pt x="53" y="141"/>
                    <a:pt x="40" y="115"/>
                  </a:cubicBezTo>
                  <a:cubicBezTo>
                    <a:pt x="39" y="108"/>
                    <a:pt x="37" y="100"/>
                    <a:pt x="34" y="93"/>
                  </a:cubicBezTo>
                  <a:cubicBezTo>
                    <a:pt x="33" y="82"/>
                    <a:pt x="30" y="72"/>
                    <a:pt x="28" y="61"/>
                  </a:cubicBezTo>
                  <a:cubicBezTo>
                    <a:pt x="28" y="58"/>
                    <a:pt x="28" y="50"/>
                    <a:pt x="25" y="46"/>
                  </a:cubicBezTo>
                  <a:cubicBezTo>
                    <a:pt x="22" y="43"/>
                    <a:pt x="16" y="37"/>
                    <a:pt x="16" y="37"/>
                  </a:cubicBezTo>
                  <a:cubicBezTo>
                    <a:pt x="14" y="25"/>
                    <a:pt x="13" y="9"/>
                    <a:pt x="6"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0" name="Freeform 48"/>
            <p:cNvSpPr/>
            <p:nvPr/>
          </p:nvSpPr>
          <p:spPr bwMode="auto">
            <a:xfrm>
              <a:off x="3823" y="1252"/>
              <a:ext cx="75" cy="50"/>
            </a:xfrm>
            <a:custGeom>
              <a:avLst/>
              <a:gdLst>
                <a:gd name="T0" fmla="*/ 2 w 86"/>
                <a:gd name="T1" fmla="*/ 0 h 73"/>
                <a:gd name="T2" fmla="*/ 7 w 86"/>
                <a:gd name="T3" fmla="*/ 23 h 73"/>
                <a:gd name="T4" fmla="*/ 20 w 86"/>
                <a:gd name="T5" fmla="*/ 29 h 73"/>
                <a:gd name="T6" fmla="*/ 42 w 86"/>
                <a:gd name="T7" fmla="*/ 34 h 73"/>
                <a:gd name="T8" fmla="*/ 54 w 86"/>
                <a:gd name="T9" fmla="*/ 39 h 73"/>
                <a:gd name="T10" fmla="*/ 65 w 86"/>
                <a:gd name="T11" fmla="*/ 45 h 73"/>
                <a:gd name="T12" fmla="*/ 75 w 86"/>
                <a:gd name="T13" fmla="*/ 47 h 73"/>
                <a:gd name="T14" fmla="*/ 63 w 86"/>
                <a:gd name="T15" fmla="*/ 27 h 73"/>
                <a:gd name="T16" fmla="*/ 55 w 86"/>
                <a:gd name="T17" fmla="*/ 15 h 73"/>
                <a:gd name="T18" fmla="*/ 31 w 86"/>
                <a:gd name="T19" fmla="*/ 16 h 73"/>
                <a:gd name="T20" fmla="*/ 21 w 86"/>
                <a:gd name="T21" fmla="*/ 13 h 73"/>
                <a:gd name="T22" fmla="*/ 5 w 86"/>
                <a:gd name="T23" fmla="*/ 0 h 73"/>
                <a:gd name="T24" fmla="*/ 2 w 86"/>
                <a:gd name="T25" fmla="*/ 0 h 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3">
                  <a:moveTo>
                    <a:pt x="2" y="0"/>
                  </a:moveTo>
                  <a:cubicBezTo>
                    <a:pt x="3" y="17"/>
                    <a:pt x="0" y="23"/>
                    <a:pt x="8" y="34"/>
                  </a:cubicBezTo>
                  <a:cubicBezTo>
                    <a:pt x="10" y="43"/>
                    <a:pt x="14" y="42"/>
                    <a:pt x="23" y="43"/>
                  </a:cubicBezTo>
                  <a:cubicBezTo>
                    <a:pt x="30" y="47"/>
                    <a:pt x="40" y="48"/>
                    <a:pt x="48" y="49"/>
                  </a:cubicBezTo>
                  <a:cubicBezTo>
                    <a:pt x="53" y="51"/>
                    <a:pt x="57" y="54"/>
                    <a:pt x="62" y="57"/>
                  </a:cubicBezTo>
                  <a:cubicBezTo>
                    <a:pt x="66" y="62"/>
                    <a:pt x="68" y="64"/>
                    <a:pt x="74" y="66"/>
                  </a:cubicBezTo>
                  <a:cubicBezTo>
                    <a:pt x="78" y="72"/>
                    <a:pt x="79" y="73"/>
                    <a:pt x="86" y="69"/>
                  </a:cubicBezTo>
                  <a:cubicBezTo>
                    <a:pt x="83" y="53"/>
                    <a:pt x="80" y="52"/>
                    <a:pt x="72" y="39"/>
                  </a:cubicBezTo>
                  <a:cubicBezTo>
                    <a:pt x="68" y="34"/>
                    <a:pt x="63" y="22"/>
                    <a:pt x="63" y="22"/>
                  </a:cubicBezTo>
                  <a:cubicBezTo>
                    <a:pt x="52" y="26"/>
                    <a:pt x="48" y="26"/>
                    <a:pt x="36" y="24"/>
                  </a:cubicBezTo>
                  <a:cubicBezTo>
                    <a:pt x="24" y="15"/>
                    <a:pt x="43" y="29"/>
                    <a:pt x="24" y="19"/>
                  </a:cubicBezTo>
                  <a:cubicBezTo>
                    <a:pt x="15" y="15"/>
                    <a:pt x="16" y="2"/>
                    <a:pt x="6" y="0"/>
                  </a:cubicBezTo>
                  <a:cubicBezTo>
                    <a:pt x="1" y="4"/>
                    <a:pt x="2" y="5"/>
                    <a:pt x="2"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1" name="Freeform 49"/>
            <p:cNvSpPr/>
            <p:nvPr/>
          </p:nvSpPr>
          <p:spPr bwMode="auto">
            <a:xfrm>
              <a:off x="3943" y="1163"/>
              <a:ext cx="95" cy="109"/>
            </a:xfrm>
            <a:custGeom>
              <a:avLst/>
              <a:gdLst>
                <a:gd name="T0" fmla="*/ 84 w 111"/>
                <a:gd name="T1" fmla="*/ 0 h 156"/>
                <a:gd name="T2" fmla="*/ 64 w 111"/>
                <a:gd name="T3" fmla="*/ 7 h 156"/>
                <a:gd name="T4" fmla="*/ 20 w 111"/>
                <a:gd name="T5" fmla="*/ 10 h 156"/>
                <a:gd name="T6" fmla="*/ 12 w 111"/>
                <a:gd name="T7" fmla="*/ 23 h 156"/>
                <a:gd name="T8" fmla="*/ 9 w 111"/>
                <a:gd name="T9" fmla="*/ 43 h 156"/>
                <a:gd name="T10" fmla="*/ 12 w 111"/>
                <a:gd name="T11" fmla="*/ 52 h 156"/>
                <a:gd name="T12" fmla="*/ 3 w 111"/>
                <a:gd name="T13" fmla="*/ 61 h 156"/>
                <a:gd name="T14" fmla="*/ 12 w 111"/>
                <a:gd name="T15" fmla="*/ 76 h 156"/>
                <a:gd name="T16" fmla="*/ 20 w 111"/>
                <a:gd name="T17" fmla="*/ 87 h 156"/>
                <a:gd name="T18" fmla="*/ 13 w 111"/>
                <a:gd name="T19" fmla="*/ 101 h 156"/>
                <a:gd name="T20" fmla="*/ 21 w 111"/>
                <a:gd name="T21" fmla="*/ 109 h 156"/>
                <a:gd name="T22" fmla="*/ 36 w 111"/>
                <a:gd name="T23" fmla="*/ 101 h 156"/>
                <a:gd name="T24" fmla="*/ 43 w 111"/>
                <a:gd name="T25" fmla="*/ 65 h 156"/>
                <a:gd name="T26" fmla="*/ 48 w 111"/>
                <a:gd name="T27" fmla="*/ 88 h 156"/>
                <a:gd name="T28" fmla="*/ 56 w 111"/>
                <a:gd name="T29" fmla="*/ 101 h 156"/>
                <a:gd name="T30" fmla="*/ 53 w 111"/>
                <a:gd name="T31" fmla="*/ 78 h 156"/>
                <a:gd name="T32" fmla="*/ 62 w 111"/>
                <a:gd name="T33" fmla="*/ 51 h 156"/>
                <a:gd name="T34" fmla="*/ 59 w 111"/>
                <a:gd name="T35" fmla="*/ 36 h 156"/>
                <a:gd name="T36" fmla="*/ 46 w 111"/>
                <a:gd name="T37" fmla="*/ 42 h 156"/>
                <a:gd name="T38" fmla="*/ 30 w 111"/>
                <a:gd name="T39" fmla="*/ 38 h 156"/>
                <a:gd name="T40" fmla="*/ 35 w 111"/>
                <a:gd name="T41" fmla="*/ 25 h 156"/>
                <a:gd name="T42" fmla="*/ 53 w 111"/>
                <a:gd name="T43" fmla="*/ 24 h 156"/>
                <a:gd name="T44" fmla="*/ 67 w 111"/>
                <a:gd name="T45" fmla="*/ 27 h 156"/>
                <a:gd name="T46" fmla="*/ 84 w 111"/>
                <a:gd name="T47" fmla="*/ 21 h 156"/>
                <a:gd name="T48" fmla="*/ 95 w 111"/>
                <a:gd name="T49" fmla="*/ 9 h 156"/>
                <a:gd name="T50" fmla="*/ 84 w 111"/>
                <a:gd name="T51" fmla="*/ 0 h 1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10" h="156">
                  <a:moveTo>
                    <a:pt x="98" y="0"/>
                  </a:moveTo>
                  <a:cubicBezTo>
                    <a:pt x="75" y="2"/>
                    <a:pt x="87" y="8"/>
                    <a:pt x="75" y="10"/>
                  </a:cubicBezTo>
                  <a:cubicBezTo>
                    <a:pt x="72" y="10"/>
                    <a:pt x="25" y="3"/>
                    <a:pt x="23" y="15"/>
                  </a:cubicBezTo>
                  <a:cubicBezTo>
                    <a:pt x="25" y="26"/>
                    <a:pt x="23" y="27"/>
                    <a:pt x="14" y="33"/>
                  </a:cubicBezTo>
                  <a:cubicBezTo>
                    <a:pt x="15" y="43"/>
                    <a:pt x="20" y="54"/>
                    <a:pt x="11" y="61"/>
                  </a:cubicBezTo>
                  <a:cubicBezTo>
                    <a:pt x="8" y="68"/>
                    <a:pt x="10" y="69"/>
                    <a:pt x="14" y="75"/>
                  </a:cubicBezTo>
                  <a:cubicBezTo>
                    <a:pt x="16" y="84"/>
                    <a:pt x="12" y="86"/>
                    <a:pt x="3" y="88"/>
                  </a:cubicBezTo>
                  <a:cubicBezTo>
                    <a:pt x="1" y="99"/>
                    <a:pt x="0" y="106"/>
                    <a:pt x="14" y="109"/>
                  </a:cubicBezTo>
                  <a:cubicBezTo>
                    <a:pt x="21" y="112"/>
                    <a:pt x="20" y="118"/>
                    <a:pt x="23" y="124"/>
                  </a:cubicBezTo>
                  <a:cubicBezTo>
                    <a:pt x="25" y="133"/>
                    <a:pt x="23" y="139"/>
                    <a:pt x="15" y="144"/>
                  </a:cubicBezTo>
                  <a:cubicBezTo>
                    <a:pt x="17" y="150"/>
                    <a:pt x="18" y="153"/>
                    <a:pt x="24" y="156"/>
                  </a:cubicBezTo>
                  <a:cubicBezTo>
                    <a:pt x="31" y="154"/>
                    <a:pt x="36" y="148"/>
                    <a:pt x="42" y="144"/>
                  </a:cubicBezTo>
                  <a:cubicBezTo>
                    <a:pt x="41" y="128"/>
                    <a:pt x="33" y="103"/>
                    <a:pt x="50" y="93"/>
                  </a:cubicBezTo>
                  <a:cubicBezTo>
                    <a:pt x="52" y="105"/>
                    <a:pt x="46" y="116"/>
                    <a:pt x="56" y="126"/>
                  </a:cubicBezTo>
                  <a:cubicBezTo>
                    <a:pt x="57" y="134"/>
                    <a:pt x="58" y="141"/>
                    <a:pt x="65" y="145"/>
                  </a:cubicBezTo>
                  <a:cubicBezTo>
                    <a:pt x="70" y="134"/>
                    <a:pt x="64" y="123"/>
                    <a:pt x="62" y="112"/>
                  </a:cubicBezTo>
                  <a:cubicBezTo>
                    <a:pt x="65" y="97"/>
                    <a:pt x="55" y="81"/>
                    <a:pt x="72" y="73"/>
                  </a:cubicBezTo>
                  <a:cubicBezTo>
                    <a:pt x="79" y="64"/>
                    <a:pt x="75" y="59"/>
                    <a:pt x="69" y="51"/>
                  </a:cubicBezTo>
                  <a:cubicBezTo>
                    <a:pt x="61" y="52"/>
                    <a:pt x="61" y="56"/>
                    <a:pt x="54" y="60"/>
                  </a:cubicBezTo>
                  <a:cubicBezTo>
                    <a:pt x="37" y="57"/>
                    <a:pt x="43" y="60"/>
                    <a:pt x="35" y="54"/>
                  </a:cubicBezTo>
                  <a:cubicBezTo>
                    <a:pt x="31" y="45"/>
                    <a:pt x="28" y="39"/>
                    <a:pt x="41" y="36"/>
                  </a:cubicBezTo>
                  <a:cubicBezTo>
                    <a:pt x="49" y="32"/>
                    <a:pt x="53" y="33"/>
                    <a:pt x="62" y="34"/>
                  </a:cubicBezTo>
                  <a:cubicBezTo>
                    <a:pt x="67" y="36"/>
                    <a:pt x="73" y="36"/>
                    <a:pt x="78" y="39"/>
                  </a:cubicBezTo>
                  <a:cubicBezTo>
                    <a:pt x="85" y="36"/>
                    <a:pt x="90" y="31"/>
                    <a:pt x="98" y="30"/>
                  </a:cubicBezTo>
                  <a:cubicBezTo>
                    <a:pt x="104" y="26"/>
                    <a:pt x="107" y="19"/>
                    <a:pt x="111" y="13"/>
                  </a:cubicBezTo>
                  <a:cubicBezTo>
                    <a:pt x="107" y="8"/>
                    <a:pt x="102" y="4"/>
                    <a:pt x="98"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2" name="Freeform 50"/>
            <p:cNvSpPr/>
            <p:nvPr/>
          </p:nvSpPr>
          <p:spPr bwMode="auto">
            <a:xfrm>
              <a:off x="3911" y="772"/>
              <a:ext cx="25" cy="67"/>
            </a:xfrm>
            <a:custGeom>
              <a:avLst/>
              <a:gdLst>
                <a:gd name="T0" fmla="*/ 10 w 30"/>
                <a:gd name="T1" fmla="*/ 0 h 94"/>
                <a:gd name="T2" fmla="*/ 0 w 30"/>
                <a:gd name="T3" fmla="*/ 11 h 94"/>
                <a:gd name="T4" fmla="*/ 5 w 30"/>
                <a:gd name="T5" fmla="*/ 26 h 94"/>
                <a:gd name="T6" fmla="*/ 1 w 30"/>
                <a:gd name="T7" fmla="*/ 43 h 94"/>
                <a:gd name="T8" fmla="*/ 13 w 30"/>
                <a:gd name="T9" fmla="*/ 67 h 94"/>
                <a:gd name="T10" fmla="*/ 25 w 30"/>
                <a:gd name="T11" fmla="*/ 58 h 94"/>
                <a:gd name="T12" fmla="*/ 18 w 30"/>
                <a:gd name="T13" fmla="*/ 43 h 94"/>
                <a:gd name="T14" fmla="*/ 10 w 30"/>
                <a:gd name="T15" fmla="*/ 0 h 9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 h="94">
                  <a:moveTo>
                    <a:pt x="12" y="0"/>
                  </a:moveTo>
                  <a:cubicBezTo>
                    <a:pt x="9" y="6"/>
                    <a:pt x="4" y="11"/>
                    <a:pt x="0" y="16"/>
                  </a:cubicBezTo>
                  <a:cubicBezTo>
                    <a:pt x="1" y="23"/>
                    <a:pt x="3" y="30"/>
                    <a:pt x="6" y="37"/>
                  </a:cubicBezTo>
                  <a:cubicBezTo>
                    <a:pt x="3" y="45"/>
                    <a:pt x="4" y="53"/>
                    <a:pt x="1" y="61"/>
                  </a:cubicBezTo>
                  <a:cubicBezTo>
                    <a:pt x="3" y="81"/>
                    <a:pt x="2" y="83"/>
                    <a:pt x="16" y="94"/>
                  </a:cubicBezTo>
                  <a:cubicBezTo>
                    <a:pt x="24" y="92"/>
                    <a:pt x="27" y="90"/>
                    <a:pt x="30" y="82"/>
                  </a:cubicBezTo>
                  <a:cubicBezTo>
                    <a:pt x="28" y="73"/>
                    <a:pt x="26" y="69"/>
                    <a:pt x="22" y="61"/>
                  </a:cubicBezTo>
                  <a:cubicBezTo>
                    <a:pt x="19" y="40"/>
                    <a:pt x="18" y="20"/>
                    <a:pt x="12"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3" name="Freeform 51"/>
            <p:cNvSpPr/>
            <p:nvPr/>
          </p:nvSpPr>
          <p:spPr bwMode="auto">
            <a:xfrm>
              <a:off x="3927" y="883"/>
              <a:ext cx="70" cy="111"/>
            </a:xfrm>
            <a:custGeom>
              <a:avLst/>
              <a:gdLst>
                <a:gd name="T0" fmla="*/ 10 w 81"/>
                <a:gd name="T1" fmla="*/ 1 h 158"/>
                <a:gd name="T2" fmla="*/ 0 w 81"/>
                <a:gd name="T3" fmla="*/ 14 h 158"/>
                <a:gd name="T4" fmla="*/ 7 w 81"/>
                <a:gd name="T5" fmla="*/ 34 h 158"/>
                <a:gd name="T6" fmla="*/ 5 w 81"/>
                <a:gd name="T7" fmla="*/ 75 h 158"/>
                <a:gd name="T8" fmla="*/ 15 w 81"/>
                <a:gd name="T9" fmla="*/ 72 h 158"/>
                <a:gd name="T10" fmla="*/ 17 w 81"/>
                <a:gd name="T11" fmla="*/ 81 h 158"/>
                <a:gd name="T12" fmla="*/ 25 w 81"/>
                <a:gd name="T13" fmla="*/ 86 h 158"/>
                <a:gd name="T14" fmla="*/ 33 w 81"/>
                <a:gd name="T15" fmla="*/ 98 h 158"/>
                <a:gd name="T16" fmla="*/ 41 w 81"/>
                <a:gd name="T17" fmla="*/ 90 h 158"/>
                <a:gd name="T18" fmla="*/ 56 w 81"/>
                <a:gd name="T19" fmla="*/ 94 h 158"/>
                <a:gd name="T20" fmla="*/ 54 w 81"/>
                <a:gd name="T21" fmla="*/ 77 h 158"/>
                <a:gd name="T22" fmla="*/ 41 w 81"/>
                <a:gd name="T23" fmla="*/ 73 h 158"/>
                <a:gd name="T24" fmla="*/ 34 w 81"/>
                <a:gd name="T25" fmla="*/ 64 h 158"/>
                <a:gd name="T26" fmla="*/ 29 w 81"/>
                <a:gd name="T27" fmla="*/ 51 h 158"/>
                <a:gd name="T28" fmla="*/ 35 w 81"/>
                <a:gd name="T29" fmla="*/ 37 h 158"/>
                <a:gd name="T30" fmla="*/ 30 w 81"/>
                <a:gd name="T31" fmla="*/ 25 h 158"/>
                <a:gd name="T32" fmla="*/ 36 w 81"/>
                <a:gd name="T33" fmla="*/ 14 h 158"/>
                <a:gd name="T34" fmla="*/ 25 w 81"/>
                <a:gd name="T35" fmla="*/ 3 h 158"/>
                <a:gd name="T36" fmla="*/ 16 w 81"/>
                <a:gd name="T37" fmla="*/ 5 h 158"/>
                <a:gd name="T38" fmla="*/ 10 w 81"/>
                <a:gd name="T39" fmla="*/ 1 h 15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1" h="158">
                  <a:moveTo>
                    <a:pt x="12" y="2"/>
                  </a:moveTo>
                  <a:cubicBezTo>
                    <a:pt x="8" y="8"/>
                    <a:pt x="3" y="13"/>
                    <a:pt x="0" y="20"/>
                  </a:cubicBezTo>
                  <a:cubicBezTo>
                    <a:pt x="5" y="31"/>
                    <a:pt x="6" y="35"/>
                    <a:pt x="8" y="49"/>
                  </a:cubicBezTo>
                  <a:cubicBezTo>
                    <a:pt x="7" y="69"/>
                    <a:pt x="4" y="87"/>
                    <a:pt x="6" y="107"/>
                  </a:cubicBezTo>
                  <a:cubicBezTo>
                    <a:pt x="8" y="106"/>
                    <a:pt x="14" y="101"/>
                    <a:pt x="17" y="103"/>
                  </a:cubicBezTo>
                  <a:cubicBezTo>
                    <a:pt x="20" y="105"/>
                    <a:pt x="17" y="112"/>
                    <a:pt x="20" y="115"/>
                  </a:cubicBezTo>
                  <a:cubicBezTo>
                    <a:pt x="22" y="118"/>
                    <a:pt x="29" y="122"/>
                    <a:pt x="29" y="122"/>
                  </a:cubicBezTo>
                  <a:cubicBezTo>
                    <a:pt x="29" y="133"/>
                    <a:pt x="27" y="158"/>
                    <a:pt x="38" y="140"/>
                  </a:cubicBezTo>
                  <a:cubicBezTo>
                    <a:pt x="39" y="133"/>
                    <a:pt x="41" y="131"/>
                    <a:pt x="48" y="128"/>
                  </a:cubicBezTo>
                  <a:cubicBezTo>
                    <a:pt x="55" y="130"/>
                    <a:pt x="59" y="133"/>
                    <a:pt x="65" y="134"/>
                  </a:cubicBezTo>
                  <a:cubicBezTo>
                    <a:pt x="81" y="131"/>
                    <a:pt x="76" y="112"/>
                    <a:pt x="63" y="109"/>
                  </a:cubicBezTo>
                  <a:cubicBezTo>
                    <a:pt x="58" y="107"/>
                    <a:pt x="53" y="106"/>
                    <a:pt x="48" y="104"/>
                  </a:cubicBezTo>
                  <a:cubicBezTo>
                    <a:pt x="45" y="100"/>
                    <a:pt x="42" y="95"/>
                    <a:pt x="39" y="91"/>
                  </a:cubicBezTo>
                  <a:cubicBezTo>
                    <a:pt x="38" y="85"/>
                    <a:pt x="36" y="79"/>
                    <a:pt x="33" y="73"/>
                  </a:cubicBezTo>
                  <a:cubicBezTo>
                    <a:pt x="31" y="64"/>
                    <a:pt x="33" y="58"/>
                    <a:pt x="41" y="53"/>
                  </a:cubicBezTo>
                  <a:cubicBezTo>
                    <a:pt x="48" y="44"/>
                    <a:pt x="47" y="38"/>
                    <a:pt x="35" y="35"/>
                  </a:cubicBezTo>
                  <a:cubicBezTo>
                    <a:pt x="36" y="28"/>
                    <a:pt x="39" y="26"/>
                    <a:pt x="42" y="20"/>
                  </a:cubicBezTo>
                  <a:cubicBezTo>
                    <a:pt x="41" y="13"/>
                    <a:pt x="35" y="8"/>
                    <a:pt x="29" y="4"/>
                  </a:cubicBezTo>
                  <a:cubicBezTo>
                    <a:pt x="25" y="9"/>
                    <a:pt x="23" y="13"/>
                    <a:pt x="18" y="7"/>
                  </a:cubicBezTo>
                  <a:cubicBezTo>
                    <a:pt x="17" y="0"/>
                    <a:pt x="19" y="2"/>
                    <a:pt x="12" y="2"/>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4" name="Freeform 52"/>
            <p:cNvSpPr/>
            <p:nvPr/>
          </p:nvSpPr>
          <p:spPr bwMode="auto">
            <a:xfrm>
              <a:off x="3976" y="1029"/>
              <a:ext cx="74" cy="74"/>
            </a:xfrm>
            <a:custGeom>
              <a:avLst/>
              <a:gdLst>
                <a:gd name="T0" fmla="*/ 45 w 85"/>
                <a:gd name="T1" fmla="*/ 0 h 105"/>
                <a:gd name="T2" fmla="*/ 38 w 85"/>
                <a:gd name="T3" fmla="*/ 13 h 105"/>
                <a:gd name="T4" fmla="*/ 28 w 85"/>
                <a:gd name="T5" fmla="*/ 21 h 105"/>
                <a:gd name="T6" fmla="*/ 14 w 85"/>
                <a:gd name="T7" fmla="*/ 25 h 105"/>
                <a:gd name="T8" fmla="*/ 7 w 85"/>
                <a:gd name="T9" fmla="*/ 34 h 105"/>
                <a:gd name="T10" fmla="*/ 3 w 85"/>
                <a:gd name="T11" fmla="*/ 52 h 105"/>
                <a:gd name="T12" fmla="*/ 11 w 85"/>
                <a:gd name="T13" fmla="*/ 50 h 105"/>
                <a:gd name="T14" fmla="*/ 22 w 85"/>
                <a:gd name="T15" fmla="*/ 44 h 105"/>
                <a:gd name="T16" fmla="*/ 30 w 85"/>
                <a:gd name="T17" fmla="*/ 49 h 105"/>
                <a:gd name="T18" fmla="*/ 50 w 85"/>
                <a:gd name="T19" fmla="*/ 70 h 105"/>
                <a:gd name="T20" fmla="*/ 62 w 85"/>
                <a:gd name="T21" fmla="*/ 51 h 105"/>
                <a:gd name="T22" fmla="*/ 74 w 85"/>
                <a:gd name="T23" fmla="*/ 48 h 105"/>
                <a:gd name="T24" fmla="*/ 64 w 85"/>
                <a:gd name="T25" fmla="*/ 27 h 105"/>
                <a:gd name="T26" fmla="*/ 45 w 85"/>
                <a:gd name="T27" fmla="*/ 0 h 10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85" h="105">
                  <a:moveTo>
                    <a:pt x="52" y="0"/>
                  </a:moveTo>
                  <a:cubicBezTo>
                    <a:pt x="50" y="6"/>
                    <a:pt x="47" y="12"/>
                    <a:pt x="44" y="18"/>
                  </a:cubicBezTo>
                  <a:cubicBezTo>
                    <a:pt x="43" y="28"/>
                    <a:pt x="42" y="28"/>
                    <a:pt x="32" y="30"/>
                  </a:cubicBezTo>
                  <a:cubicBezTo>
                    <a:pt x="27" y="33"/>
                    <a:pt x="21" y="33"/>
                    <a:pt x="16" y="35"/>
                  </a:cubicBezTo>
                  <a:cubicBezTo>
                    <a:pt x="13" y="39"/>
                    <a:pt x="11" y="44"/>
                    <a:pt x="8" y="48"/>
                  </a:cubicBezTo>
                  <a:cubicBezTo>
                    <a:pt x="4" y="66"/>
                    <a:pt x="0" y="42"/>
                    <a:pt x="4" y="74"/>
                  </a:cubicBezTo>
                  <a:cubicBezTo>
                    <a:pt x="7" y="73"/>
                    <a:pt x="10" y="73"/>
                    <a:pt x="13" y="71"/>
                  </a:cubicBezTo>
                  <a:cubicBezTo>
                    <a:pt x="19" y="67"/>
                    <a:pt x="17" y="64"/>
                    <a:pt x="25" y="62"/>
                  </a:cubicBezTo>
                  <a:cubicBezTo>
                    <a:pt x="32" y="59"/>
                    <a:pt x="31" y="64"/>
                    <a:pt x="34" y="69"/>
                  </a:cubicBezTo>
                  <a:cubicBezTo>
                    <a:pt x="37" y="82"/>
                    <a:pt x="44" y="96"/>
                    <a:pt x="58" y="99"/>
                  </a:cubicBezTo>
                  <a:cubicBezTo>
                    <a:pt x="70" y="105"/>
                    <a:pt x="60" y="78"/>
                    <a:pt x="71" y="72"/>
                  </a:cubicBezTo>
                  <a:cubicBezTo>
                    <a:pt x="78" y="74"/>
                    <a:pt x="80" y="74"/>
                    <a:pt x="85" y="68"/>
                  </a:cubicBezTo>
                  <a:cubicBezTo>
                    <a:pt x="82" y="56"/>
                    <a:pt x="80" y="49"/>
                    <a:pt x="74" y="39"/>
                  </a:cubicBezTo>
                  <a:cubicBezTo>
                    <a:pt x="73" y="6"/>
                    <a:pt x="80" y="6"/>
                    <a:pt x="52"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5" name="Freeform 53"/>
            <p:cNvSpPr/>
            <p:nvPr/>
          </p:nvSpPr>
          <p:spPr bwMode="auto">
            <a:xfrm>
              <a:off x="4064" y="1161"/>
              <a:ext cx="33" cy="46"/>
            </a:xfrm>
            <a:custGeom>
              <a:avLst/>
              <a:gdLst>
                <a:gd name="T0" fmla="*/ 5 w 38"/>
                <a:gd name="T1" fmla="*/ 19 h 66"/>
                <a:gd name="T2" fmla="*/ 23 w 38"/>
                <a:gd name="T3" fmla="*/ 46 h 66"/>
                <a:gd name="T4" fmla="*/ 26 w 38"/>
                <a:gd name="T5" fmla="*/ 36 h 66"/>
                <a:gd name="T6" fmla="*/ 33 w 38"/>
                <a:gd name="T7" fmla="*/ 28 h 66"/>
                <a:gd name="T8" fmla="*/ 26 w 38"/>
                <a:gd name="T9" fmla="*/ 17 h 66"/>
                <a:gd name="T10" fmla="*/ 17 w 38"/>
                <a:gd name="T11" fmla="*/ 9 h 66"/>
                <a:gd name="T12" fmla="*/ 10 w 38"/>
                <a:gd name="T13" fmla="*/ 1 h 66"/>
                <a:gd name="T14" fmla="*/ 2 w 38"/>
                <a:gd name="T15" fmla="*/ 8 h 66"/>
                <a:gd name="T16" fmla="*/ 5 w 38"/>
                <a:gd name="T17" fmla="*/ 19 h 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 h="66">
                  <a:moveTo>
                    <a:pt x="6" y="27"/>
                  </a:moveTo>
                  <a:cubicBezTo>
                    <a:pt x="8" y="52"/>
                    <a:pt x="5" y="58"/>
                    <a:pt x="26" y="66"/>
                  </a:cubicBezTo>
                  <a:cubicBezTo>
                    <a:pt x="36" y="63"/>
                    <a:pt x="33" y="61"/>
                    <a:pt x="30" y="52"/>
                  </a:cubicBezTo>
                  <a:cubicBezTo>
                    <a:pt x="28" y="41"/>
                    <a:pt x="34" y="49"/>
                    <a:pt x="38" y="40"/>
                  </a:cubicBezTo>
                  <a:cubicBezTo>
                    <a:pt x="34" y="35"/>
                    <a:pt x="33" y="30"/>
                    <a:pt x="30" y="25"/>
                  </a:cubicBezTo>
                  <a:cubicBezTo>
                    <a:pt x="29" y="14"/>
                    <a:pt x="30" y="0"/>
                    <a:pt x="20" y="13"/>
                  </a:cubicBezTo>
                  <a:cubicBezTo>
                    <a:pt x="14" y="9"/>
                    <a:pt x="12" y="8"/>
                    <a:pt x="11" y="1"/>
                  </a:cubicBezTo>
                  <a:cubicBezTo>
                    <a:pt x="5" y="4"/>
                    <a:pt x="3" y="5"/>
                    <a:pt x="2" y="12"/>
                  </a:cubicBezTo>
                  <a:cubicBezTo>
                    <a:pt x="3" y="25"/>
                    <a:pt x="0" y="21"/>
                    <a:pt x="6" y="27"/>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6" name="Freeform 54"/>
            <p:cNvSpPr/>
            <p:nvPr/>
          </p:nvSpPr>
          <p:spPr bwMode="auto">
            <a:xfrm>
              <a:off x="4045" y="1238"/>
              <a:ext cx="21" cy="16"/>
            </a:xfrm>
            <a:custGeom>
              <a:avLst/>
              <a:gdLst>
                <a:gd name="T0" fmla="*/ 0 w 24"/>
                <a:gd name="T1" fmla="*/ 0 h 23"/>
                <a:gd name="T2" fmla="*/ 5 w 24"/>
                <a:gd name="T3" fmla="*/ 16 h 23"/>
                <a:gd name="T4" fmla="*/ 21 w 24"/>
                <a:gd name="T5" fmla="*/ 8 h 23"/>
                <a:gd name="T6" fmla="*/ 0 w 24"/>
                <a:gd name="T7" fmla="*/ 0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3">
                  <a:moveTo>
                    <a:pt x="0" y="0"/>
                  </a:moveTo>
                  <a:cubicBezTo>
                    <a:pt x="1" y="8"/>
                    <a:pt x="3" y="16"/>
                    <a:pt x="6" y="23"/>
                  </a:cubicBezTo>
                  <a:cubicBezTo>
                    <a:pt x="19" y="20"/>
                    <a:pt x="19" y="22"/>
                    <a:pt x="24" y="11"/>
                  </a:cubicBezTo>
                  <a:cubicBezTo>
                    <a:pt x="20" y="0"/>
                    <a:pt x="4" y="8"/>
                    <a:pt x="0"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7" name="Freeform 55"/>
            <p:cNvSpPr/>
            <p:nvPr/>
          </p:nvSpPr>
          <p:spPr bwMode="auto">
            <a:xfrm>
              <a:off x="4076" y="1228"/>
              <a:ext cx="52" cy="35"/>
            </a:xfrm>
            <a:custGeom>
              <a:avLst/>
              <a:gdLst>
                <a:gd name="T0" fmla="*/ 8 w 60"/>
                <a:gd name="T1" fmla="*/ 0 h 49"/>
                <a:gd name="T2" fmla="*/ 0 w 60"/>
                <a:gd name="T3" fmla="*/ 13 h 49"/>
                <a:gd name="T4" fmla="*/ 24 w 60"/>
                <a:gd name="T5" fmla="*/ 24 h 49"/>
                <a:gd name="T6" fmla="*/ 36 w 60"/>
                <a:gd name="T7" fmla="*/ 33 h 49"/>
                <a:gd name="T8" fmla="*/ 52 w 60"/>
                <a:gd name="T9" fmla="*/ 30 h 49"/>
                <a:gd name="T10" fmla="*/ 42 w 60"/>
                <a:gd name="T11" fmla="*/ 17 h 49"/>
                <a:gd name="T12" fmla="*/ 24 w 60"/>
                <a:gd name="T13" fmla="*/ 2 h 49"/>
                <a:gd name="T14" fmla="*/ 16 w 60"/>
                <a:gd name="T15" fmla="*/ 11 h 49"/>
                <a:gd name="T16" fmla="*/ 8 w 60"/>
                <a:gd name="T17" fmla="*/ 0 h 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 h="49">
                  <a:moveTo>
                    <a:pt x="9" y="0"/>
                  </a:moveTo>
                  <a:cubicBezTo>
                    <a:pt x="8" y="7"/>
                    <a:pt x="0" y="18"/>
                    <a:pt x="0" y="18"/>
                  </a:cubicBezTo>
                  <a:cubicBezTo>
                    <a:pt x="2" y="36"/>
                    <a:pt x="9" y="31"/>
                    <a:pt x="28" y="33"/>
                  </a:cubicBezTo>
                  <a:cubicBezTo>
                    <a:pt x="33" y="40"/>
                    <a:pt x="33" y="44"/>
                    <a:pt x="42" y="46"/>
                  </a:cubicBezTo>
                  <a:cubicBezTo>
                    <a:pt x="49" y="49"/>
                    <a:pt x="56" y="49"/>
                    <a:pt x="60" y="42"/>
                  </a:cubicBezTo>
                  <a:cubicBezTo>
                    <a:pt x="58" y="32"/>
                    <a:pt x="59" y="26"/>
                    <a:pt x="49" y="24"/>
                  </a:cubicBezTo>
                  <a:cubicBezTo>
                    <a:pt x="47" y="12"/>
                    <a:pt x="41" y="5"/>
                    <a:pt x="28" y="3"/>
                  </a:cubicBezTo>
                  <a:cubicBezTo>
                    <a:pt x="23" y="10"/>
                    <a:pt x="30" y="23"/>
                    <a:pt x="19" y="16"/>
                  </a:cubicBezTo>
                  <a:cubicBezTo>
                    <a:pt x="17" y="6"/>
                    <a:pt x="20" y="0"/>
                    <a:pt x="9"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8" name="Freeform 56"/>
            <p:cNvSpPr/>
            <p:nvPr/>
          </p:nvSpPr>
          <p:spPr bwMode="auto">
            <a:xfrm>
              <a:off x="4156" y="1294"/>
              <a:ext cx="27" cy="31"/>
            </a:xfrm>
            <a:custGeom>
              <a:avLst/>
              <a:gdLst>
                <a:gd name="T0" fmla="*/ 24 w 32"/>
                <a:gd name="T1" fmla="*/ 0 h 44"/>
                <a:gd name="T2" fmla="*/ 8 w 32"/>
                <a:gd name="T3" fmla="*/ 8 h 44"/>
                <a:gd name="T4" fmla="*/ 10 w 32"/>
                <a:gd name="T5" fmla="*/ 23 h 44"/>
                <a:gd name="T6" fmla="*/ 20 w 32"/>
                <a:gd name="T7" fmla="*/ 25 h 44"/>
                <a:gd name="T8" fmla="*/ 24 w 32"/>
                <a:gd name="T9" fmla="*/ 0 h 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44">
                  <a:moveTo>
                    <a:pt x="28" y="0"/>
                  </a:moveTo>
                  <a:cubicBezTo>
                    <a:pt x="32" y="10"/>
                    <a:pt x="18" y="9"/>
                    <a:pt x="10" y="11"/>
                  </a:cubicBezTo>
                  <a:cubicBezTo>
                    <a:pt x="0" y="18"/>
                    <a:pt x="7" y="24"/>
                    <a:pt x="12" y="32"/>
                  </a:cubicBezTo>
                  <a:cubicBezTo>
                    <a:pt x="14" y="44"/>
                    <a:pt x="15" y="41"/>
                    <a:pt x="24" y="36"/>
                  </a:cubicBezTo>
                  <a:cubicBezTo>
                    <a:pt x="32" y="25"/>
                    <a:pt x="29" y="14"/>
                    <a:pt x="28"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09" name="Freeform 57"/>
            <p:cNvSpPr/>
            <p:nvPr/>
          </p:nvSpPr>
          <p:spPr bwMode="auto">
            <a:xfrm>
              <a:off x="4463" y="1255"/>
              <a:ext cx="53" cy="44"/>
            </a:xfrm>
            <a:custGeom>
              <a:avLst/>
              <a:gdLst>
                <a:gd name="T0" fmla="*/ 6 w 61"/>
                <a:gd name="T1" fmla="*/ 0 h 63"/>
                <a:gd name="T2" fmla="*/ 0 w 61"/>
                <a:gd name="T3" fmla="*/ 10 h 63"/>
                <a:gd name="T4" fmla="*/ 21 w 61"/>
                <a:gd name="T5" fmla="*/ 24 h 63"/>
                <a:gd name="T6" fmla="*/ 31 w 61"/>
                <a:gd name="T7" fmla="*/ 38 h 63"/>
                <a:gd name="T8" fmla="*/ 40 w 61"/>
                <a:gd name="T9" fmla="*/ 44 h 63"/>
                <a:gd name="T10" fmla="*/ 53 w 61"/>
                <a:gd name="T11" fmla="*/ 39 h 63"/>
                <a:gd name="T12" fmla="*/ 29 w 61"/>
                <a:gd name="T13" fmla="*/ 12 h 63"/>
                <a:gd name="T14" fmla="*/ 6 w 61"/>
                <a:gd name="T15" fmla="*/ 0 h 6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1" h="62">
                  <a:moveTo>
                    <a:pt x="7" y="0"/>
                  </a:moveTo>
                  <a:cubicBezTo>
                    <a:pt x="6" y="6"/>
                    <a:pt x="3" y="9"/>
                    <a:pt x="0" y="14"/>
                  </a:cubicBezTo>
                  <a:cubicBezTo>
                    <a:pt x="7" y="23"/>
                    <a:pt x="13" y="31"/>
                    <a:pt x="24" y="35"/>
                  </a:cubicBezTo>
                  <a:cubicBezTo>
                    <a:pt x="27" y="42"/>
                    <a:pt x="31" y="48"/>
                    <a:pt x="36" y="54"/>
                  </a:cubicBezTo>
                  <a:cubicBezTo>
                    <a:pt x="37" y="61"/>
                    <a:pt x="40" y="59"/>
                    <a:pt x="46" y="63"/>
                  </a:cubicBezTo>
                  <a:cubicBezTo>
                    <a:pt x="54" y="62"/>
                    <a:pt x="56" y="62"/>
                    <a:pt x="61" y="56"/>
                  </a:cubicBezTo>
                  <a:cubicBezTo>
                    <a:pt x="59" y="46"/>
                    <a:pt x="42" y="23"/>
                    <a:pt x="33" y="17"/>
                  </a:cubicBezTo>
                  <a:cubicBezTo>
                    <a:pt x="23" y="10"/>
                    <a:pt x="14" y="9"/>
                    <a:pt x="7"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0" name="Freeform 58"/>
            <p:cNvSpPr/>
            <p:nvPr/>
          </p:nvSpPr>
          <p:spPr bwMode="auto">
            <a:xfrm>
              <a:off x="4006" y="1310"/>
              <a:ext cx="53" cy="47"/>
            </a:xfrm>
            <a:custGeom>
              <a:avLst/>
              <a:gdLst>
                <a:gd name="T0" fmla="*/ 24 w 61"/>
                <a:gd name="T1" fmla="*/ 5 h 67"/>
                <a:gd name="T2" fmla="*/ 26 w 61"/>
                <a:gd name="T3" fmla="*/ 24 h 67"/>
                <a:gd name="T4" fmla="*/ 14 w 61"/>
                <a:gd name="T5" fmla="*/ 30 h 67"/>
                <a:gd name="T6" fmla="*/ 19 w 61"/>
                <a:gd name="T7" fmla="*/ 47 h 67"/>
                <a:gd name="T8" fmla="*/ 42 w 61"/>
                <a:gd name="T9" fmla="*/ 41 h 67"/>
                <a:gd name="T10" fmla="*/ 52 w 61"/>
                <a:gd name="T11" fmla="*/ 33 h 67"/>
                <a:gd name="T12" fmla="*/ 44 w 61"/>
                <a:gd name="T13" fmla="*/ 20 h 67"/>
                <a:gd name="T14" fmla="*/ 50 w 61"/>
                <a:gd name="T15" fmla="*/ 10 h 67"/>
                <a:gd name="T16" fmla="*/ 48 w 61"/>
                <a:gd name="T17" fmla="*/ 1 h 67"/>
                <a:gd name="T18" fmla="*/ 40 w 61"/>
                <a:gd name="T19" fmla="*/ 3 h 67"/>
                <a:gd name="T20" fmla="*/ 44 w 61"/>
                <a:gd name="T21" fmla="*/ 4 h 67"/>
                <a:gd name="T22" fmla="*/ 43 w 61"/>
                <a:gd name="T23" fmla="*/ 11 h 67"/>
                <a:gd name="T24" fmla="*/ 37 w 61"/>
                <a:gd name="T25" fmla="*/ 16 h 67"/>
                <a:gd name="T26" fmla="*/ 24 w 61"/>
                <a:gd name="T27" fmla="*/ 5 h 6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1" h="67">
                  <a:moveTo>
                    <a:pt x="28" y="7"/>
                  </a:moveTo>
                  <a:cubicBezTo>
                    <a:pt x="17" y="15"/>
                    <a:pt x="24" y="25"/>
                    <a:pt x="30" y="34"/>
                  </a:cubicBezTo>
                  <a:cubicBezTo>
                    <a:pt x="27" y="44"/>
                    <a:pt x="26" y="44"/>
                    <a:pt x="16" y="43"/>
                  </a:cubicBezTo>
                  <a:cubicBezTo>
                    <a:pt x="0" y="46"/>
                    <a:pt x="13" y="63"/>
                    <a:pt x="22" y="67"/>
                  </a:cubicBezTo>
                  <a:cubicBezTo>
                    <a:pt x="31" y="65"/>
                    <a:pt x="39" y="60"/>
                    <a:pt x="48" y="58"/>
                  </a:cubicBezTo>
                  <a:cubicBezTo>
                    <a:pt x="51" y="52"/>
                    <a:pt x="54" y="50"/>
                    <a:pt x="60" y="47"/>
                  </a:cubicBezTo>
                  <a:cubicBezTo>
                    <a:pt x="61" y="40"/>
                    <a:pt x="51" y="28"/>
                    <a:pt x="51" y="28"/>
                  </a:cubicBezTo>
                  <a:cubicBezTo>
                    <a:pt x="52" y="22"/>
                    <a:pt x="55" y="19"/>
                    <a:pt x="57" y="14"/>
                  </a:cubicBezTo>
                  <a:cubicBezTo>
                    <a:pt x="56" y="10"/>
                    <a:pt x="58" y="5"/>
                    <a:pt x="55" y="2"/>
                  </a:cubicBezTo>
                  <a:cubicBezTo>
                    <a:pt x="53" y="0"/>
                    <a:pt x="48" y="2"/>
                    <a:pt x="46" y="4"/>
                  </a:cubicBezTo>
                  <a:cubicBezTo>
                    <a:pt x="45" y="5"/>
                    <a:pt x="49" y="5"/>
                    <a:pt x="51" y="5"/>
                  </a:cubicBezTo>
                  <a:cubicBezTo>
                    <a:pt x="57" y="10"/>
                    <a:pt x="52" y="9"/>
                    <a:pt x="49" y="16"/>
                  </a:cubicBezTo>
                  <a:cubicBezTo>
                    <a:pt x="58" y="23"/>
                    <a:pt x="50" y="22"/>
                    <a:pt x="43" y="23"/>
                  </a:cubicBezTo>
                  <a:cubicBezTo>
                    <a:pt x="34" y="22"/>
                    <a:pt x="31" y="16"/>
                    <a:pt x="28" y="7"/>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1" name="Freeform 59"/>
            <p:cNvSpPr/>
            <p:nvPr/>
          </p:nvSpPr>
          <p:spPr bwMode="auto">
            <a:xfrm>
              <a:off x="3950" y="1328"/>
              <a:ext cx="37" cy="25"/>
            </a:xfrm>
            <a:custGeom>
              <a:avLst/>
              <a:gdLst>
                <a:gd name="T0" fmla="*/ 18 w 43"/>
                <a:gd name="T1" fmla="*/ 2 h 36"/>
                <a:gd name="T2" fmla="*/ 5 w 43"/>
                <a:gd name="T3" fmla="*/ 4 h 36"/>
                <a:gd name="T4" fmla="*/ 28 w 43"/>
                <a:gd name="T5" fmla="*/ 25 h 36"/>
                <a:gd name="T6" fmla="*/ 36 w 43"/>
                <a:gd name="T7" fmla="*/ 21 h 36"/>
                <a:gd name="T8" fmla="*/ 18 w 43"/>
                <a:gd name="T9" fmla="*/ 2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36">
                  <a:moveTo>
                    <a:pt x="21" y="3"/>
                  </a:moveTo>
                  <a:cubicBezTo>
                    <a:pt x="14" y="0"/>
                    <a:pt x="12" y="2"/>
                    <a:pt x="6" y="6"/>
                  </a:cubicBezTo>
                  <a:cubicBezTo>
                    <a:pt x="0" y="17"/>
                    <a:pt x="23" y="32"/>
                    <a:pt x="33" y="36"/>
                  </a:cubicBezTo>
                  <a:cubicBezTo>
                    <a:pt x="36" y="35"/>
                    <a:pt x="42" y="34"/>
                    <a:pt x="42" y="30"/>
                  </a:cubicBezTo>
                  <a:cubicBezTo>
                    <a:pt x="43" y="24"/>
                    <a:pt x="27" y="3"/>
                    <a:pt x="21" y="3"/>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2" name="Freeform 60"/>
            <p:cNvSpPr/>
            <p:nvPr/>
          </p:nvSpPr>
          <p:spPr bwMode="auto">
            <a:xfrm>
              <a:off x="3926" y="1300"/>
              <a:ext cx="27" cy="29"/>
            </a:xfrm>
            <a:custGeom>
              <a:avLst/>
              <a:gdLst>
                <a:gd name="T0" fmla="*/ 18 w 32"/>
                <a:gd name="T1" fmla="*/ 0 h 41"/>
                <a:gd name="T2" fmla="*/ 0 w 32"/>
                <a:gd name="T3" fmla="*/ 18 h 41"/>
                <a:gd name="T4" fmla="*/ 14 w 32"/>
                <a:gd name="T5" fmla="*/ 17 h 41"/>
                <a:gd name="T6" fmla="*/ 16 w 32"/>
                <a:gd name="T7" fmla="*/ 21 h 41"/>
                <a:gd name="T8" fmla="*/ 14 w 32"/>
                <a:gd name="T9" fmla="*/ 25 h 41"/>
                <a:gd name="T10" fmla="*/ 25 w 32"/>
                <a:gd name="T11" fmla="*/ 15 h 41"/>
                <a:gd name="T12" fmla="*/ 20 w 32"/>
                <a:gd name="T13" fmla="*/ 6 h 41"/>
                <a:gd name="T14" fmla="*/ 18 w 32"/>
                <a:gd name="T15" fmla="*/ 0 h 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41">
                  <a:moveTo>
                    <a:pt x="21" y="0"/>
                  </a:moveTo>
                  <a:cubicBezTo>
                    <a:pt x="15" y="10"/>
                    <a:pt x="6" y="16"/>
                    <a:pt x="0" y="26"/>
                  </a:cubicBezTo>
                  <a:cubicBezTo>
                    <a:pt x="7" y="27"/>
                    <a:pt x="10" y="27"/>
                    <a:pt x="16" y="24"/>
                  </a:cubicBezTo>
                  <a:cubicBezTo>
                    <a:pt x="17" y="26"/>
                    <a:pt x="19" y="27"/>
                    <a:pt x="19" y="29"/>
                  </a:cubicBezTo>
                  <a:cubicBezTo>
                    <a:pt x="19" y="31"/>
                    <a:pt x="15" y="33"/>
                    <a:pt x="16" y="35"/>
                  </a:cubicBezTo>
                  <a:cubicBezTo>
                    <a:pt x="19" y="41"/>
                    <a:pt x="29" y="23"/>
                    <a:pt x="30" y="21"/>
                  </a:cubicBezTo>
                  <a:cubicBezTo>
                    <a:pt x="32" y="9"/>
                    <a:pt x="26" y="19"/>
                    <a:pt x="24" y="9"/>
                  </a:cubicBezTo>
                  <a:cubicBezTo>
                    <a:pt x="25" y="1"/>
                    <a:pt x="27" y="4"/>
                    <a:pt x="21"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3" name="Freeform 61"/>
            <p:cNvSpPr/>
            <p:nvPr/>
          </p:nvSpPr>
          <p:spPr bwMode="auto">
            <a:xfrm>
              <a:off x="3965" y="1311"/>
              <a:ext cx="39" cy="22"/>
            </a:xfrm>
            <a:custGeom>
              <a:avLst/>
              <a:gdLst>
                <a:gd name="T0" fmla="*/ 18 w 45"/>
                <a:gd name="T1" fmla="*/ 0 h 32"/>
                <a:gd name="T2" fmla="*/ 0 w 45"/>
                <a:gd name="T3" fmla="*/ 5 h 32"/>
                <a:gd name="T4" fmla="*/ 23 w 45"/>
                <a:gd name="T5" fmla="*/ 21 h 32"/>
                <a:gd name="T6" fmla="*/ 39 w 45"/>
                <a:gd name="T7" fmla="*/ 17 h 32"/>
                <a:gd name="T8" fmla="*/ 19 w 45"/>
                <a:gd name="T9" fmla="*/ 7 h 32"/>
                <a:gd name="T10" fmla="*/ 18 w 45"/>
                <a:gd name="T11" fmla="*/ 0 h 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 h="32">
                  <a:moveTo>
                    <a:pt x="21" y="0"/>
                  </a:moveTo>
                  <a:cubicBezTo>
                    <a:pt x="10" y="1"/>
                    <a:pt x="8" y="1"/>
                    <a:pt x="0" y="7"/>
                  </a:cubicBezTo>
                  <a:cubicBezTo>
                    <a:pt x="3" y="20"/>
                    <a:pt x="15" y="29"/>
                    <a:pt x="27" y="31"/>
                  </a:cubicBezTo>
                  <a:cubicBezTo>
                    <a:pt x="36" y="30"/>
                    <a:pt x="41" y="32"/>
                    <a:pt x="45" y="24"/>
                  </a:cubicBezTo>
                  <a:cubicBezTo>
                    <a:pt x="32" y="16"/>
                    <a:pt x="30" y="23"/>
                    <a:pt x="22" y="10"/>
                  </a:cubicBezTo>
                  <a:cubicBezTo>
                    <a:pt x="21" y="2"/>
                    <a:pt x="21" y="5"/>
                    <a:pt x="21"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4" name="Freeform 62"/>
            <p:cNvSpPr/>
            <p:nvPr/>
          </p:nvSpPr>
          <p:spPr bwMode="auto">
            <a:xfrm>
              <a:off x="3908" y="1000"/>
              <a:ext cx="31" cy="52"/>
            </a:xfrm>
            <a:custGeom>
              <a:avLst/>
              <a:gdLst>
                <a:gd name="T0" fmla="*/ 27 w 35"/>
                <a:gd name="T1" fmla="*/ 0 h 74"/>
                <a:gd name="T2" fmla="*/ 19 w 35"/>
                <a:gd name="T3" fmla="*/ 11 h 74"/>
                <a:gd name="T4" fmla="*/ 8 w 35"/>
                <a:gd name="T5" fmla="*/ 25 h 74"/>
                <a:gd name="T6" fmla="*/ 0 w 35"/>
                <a:gd name="T7" fmla="*/ 41 h 74"/>
                <a:gd name="T8" fmla="*/ 7 w 35"/>
                <a:gd name="T9" fmla="*/ 52 h 74"/>
                <a:gd name="T10" fmla="*/ 18 w 35"/>
                <a:gd name="T11" fmla="*/ 41 h 74"/>
                <a:gd name="T12" fmla="*/ 31 w 35"/>
                <a:gd name="T13" fmla="*/ 22 h 74"/>
                <a:gd name="T14" fmla="*/ 27 w 35"/>
                <a:gd name="T15" fmla="*/ 0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5" h="74">
                  <a:moveTo>
                    <a:pt x="30" y="0"/>
                  </a:moveTo>
                  <a:cubicBezTo>
                    <a:pt x="33" y="8"/>
                    <a:pt x="29" y="14"/>
                    <a:pt x="21" y="15"/>
                  </a:cubicBezTo>
                  <a:cubicBezTo>
                    <a:pt x="19" y="27"/>
                    <a:pt x="24" y="33"/>
                    <a:pt x="9" y="36"/>
                  </a:cubicBezTo>
                  <a:cubicBezTo>
                    <a:pt x="13" y="50"/>
                    <a:pt x="12" y="52"/>
                    <a:pt x="0" y="59"/>
                  </a:cubicBezTo>
                  <a:cubicBezTo>
                    <a:pt x="3" y="64"/>
                    <a:pt x="5" y="69"/>
                    <a:pt x="8" y="74"/>
                  </a:cubicBezTo>
                  <a:cubicBezTo>
                    <a:pt x="15" y="71"/>
                    <a:pt x="16" y="65"/>
                    <a:pt x="20" y="59"/>
                  </a:cubicBezTo>
                  <a:cubicBezTo>
                    <a:pt x="22" y="47"/>
                    <a:pt x="28" y="41"/>
                    <a:pt x="35" y="32"/>
                  </a:cubicBezTo>
                  <a:cubicBezTo>
                    <a:pt x="34" y="26"/>
                    <a:pt x="30" y="8"/>
                    <a:pt x="30"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5" name="Freeform 63"/>
            <p:cNvSpPr/>
            <p:nvPr/>
          </p:nvSpPr>
          <p:spPr bwMode="auto">
            <a:xfrm>
              <a:off x="3967" y="992"/>
              <a:ext cx="22" cy="51"/>
            </a:xfrm>
            <a:custGeom>
              <a:avLst/>
              <a:gdLst>
                <a:gd name="T0" fmla="*/ 11 w 25"/>
                <a:gd name="T1" fmla="*/ 5 h 73"/>
                <a:gd name="T2" fmla="*/ 4 w 25"/>
                <a:gd name="T3" fmla="*/ 6 h 73"/>
                <a:gd name="T4" fmla="*/ 0 w 25"/>
                <a:gd name="T5" fmla="*/ 15 h 73"/>
                <a:gd name="T6" fmla="*/ 13 w 25"/>
                <a:gd name="T7" fmla="*/ 29 h 73"/>
                <a:gd name="T8" fmla="*/ 22 w 25"/>
                <a:gd name="T9" fmla="*/ 39 h 73"/>
                <a:gd name="T10" fmla="*/ 14 w 25"/>
                <a:gd name="T11" fmla="*/ 14 h 73"/>
                <a:gd name="T12" fmla="*/ 11 w 25"/>
                <a:gd name="T13" fmla="*/ 5 h 7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73">
                  <a:moveTo>
                    <a:pt x="13" y="7"/>
                  </a:moveTo>
                  <a:cubicBezTo>
                    <a:pt x="9" y="0"/>
                    <a:pt x="7" y="2"/>
                    <a:pt x="4" y="8"/>
                  </a:cubicBezTo>
                  <a:cubicBezTo>
                    <a:pt x="3" y="13"/>
                    <a:pt x="1" y="17"/>
                    <a:pt x="0" y="22"/>
                  </a:cubicBezTo>
                  <a:cubicBezTo>
                    <a:pt x="1" y="35"/>
                    <a:pt x="6" y="33"/>
                    <a:pt x="15" y="41"/>
                  </a:cubicBezTo>
                  <a:cubicBezTo>
                    <a:pt x="16" y="52"/>
                    <a:pt x="15" y="73"/>
                    <a:pt x="25" y="56"/>
                  </a:cubicBezTo>
                  <a:cubicBezTo>
                    <a:pt x="24" y="33"/>
                    <a:pt x="23" y="36"/>
                    <a:pt x="16" y="20"/>
                  </a:cubicBezTo>
                  <a:cubicBezTo>
                    <a:pt x="15" y="11"/>
                    <a:pt x="16" y="15"/>
                    <a:pt x="13" y="7"/>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6" name="Freeform 64"/>
            <p:cNvSpPr/>
            <p:nvPr/>
          </p:nvSpPr>
          <p:spPr bwMode="auto">
            <a:xfrm>
              <a:off x="3992" y="976"/>
              <a:ext cx="12" cy="23"/>
            </a:xfrm>
            <a:custGeom>
              <a:avLst/>
              <a:gdLst>
                <a:gd name="T0" fmla="*/ 9 w 14"/>
                <a:gd name="T1" fmla="*/ 0 h 33"/>
                <a:gd name="T2" fmla="*/ 1 w 14"/>
                <a:gd name="T3" fmla="*/ 7 h 33"/>
                <a:gd name="T4" fmla="*/ 9 w 14"/>
                <a:gd name="T5" fmla="*/ 17 h 33"/>
                <a:gd name="T6" fmla="*/ 9 w 14"/>
                <a:gd name="T7" fmla="*/ 0 h 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33">
                  <a:moveTo>
                    <a:pt x="11" y="0"/>
                  </a:moveTo>
                  <a:cubicBezTo>
                    <a:pt x="7" y="3"/>
                    <a:pt x="5" y="7"/>
                    <a:pt x="1" y="10"/>
                  </a:cubicBezTo>
                  <a:cubicBezTo>
                    <a:pt x="2" y="18"/>
                    <a:pt x="0" y="33"/>
                    <a:pt x="11" y="25"/>
                  </a:cubicBezTo>
                  <a:cubicBezTo>
                    <a:pt x="14" y="15"/>
                    <a:pt x="5" y="4"/>
                    <a:pt x="11"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7" name="Freeform 65"/>
            <p:cNvSpPr/>
            <p:nvPr/>
          </p:nvSpPr>
          <p:spPr bwMode="auto">
            <a:xfrm>
              <a:off x="4004" y="987"/>
              <a:ext cx="24" cy="45"/>
            </a:xfrm>
            <a:custGeom>
              <a:avLst/>
              <a:gdLst>
                <a:gd name="T0" fmla="*/ 4 w 28"/>
                <a:gd name="T1" fmla="*/ 0 h 64"/>
                <a:gd name="T2" fmla="*/ 9 w 28"/>
                <a:gd name="T3" fmla="*/ 10 h 64"/>
                <a:gd name="T4" fmla="*/ 17 w 28"/>
                <a:gd name="T5" fmla="*/ 15 h 64"/>
                <a:gd name="T6" fmla="*/ 7 w 28"/>
                <a:gd name="T7" fmla="*/ 27 h 64"/>
                <a:gd name="T8" fmla="*/ 0 w 28"/>
                <a:gd name="T9" fmla="*/ 39 h 64"/>
                <a:gd name="T10" fmla="*/ 9 w 28"/>
                <a:gd name="T11" fmla="*/ 40 h 64"/>
                <a:gd name="T12" fmla="*/ 22 w 28"/>
                <a:gd name="T13" fmla="*/ 18 h 64"/>
                <a:gd name="T14" fmla="*/ 4 w 28"/>
                <a:gd name="T15" fmla="*/ 0 h 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8" h="64">
                  <a:moveTo>
                    <a:pt x="5" y="0"/>
                  </a:moveTo>
                  <a:cubicBezTo>
                    <a:pt x="6" y="5"/>
                    <a:pt x="7" y="10"/>
                    <a:pt x="11" y="14"/>
                  </a:cubicBezTo>
                  <a:cubicBezTo>
                    <a:pt x="14" y="17"/>
                    <a:pt x="20" y="21"/>
                    <a:pt x="20" y="21"/>
                  </a:cubicBezTo>
                  <a:cubicBezTo>
                    <a:pt x="9" y="27"/>
                    <a:pt x="0" y="23"/>
                    <a:pt x="8" y="39"/>
                  </a:cubicBezTo>
                  <a:cubicBezTo>
                    <a:pt x="6" y="47"/>
                    <a:pt x="4" y="50"/>
                    <a:pt x="0" y="56"/>
                  </a:cubicBezTo>
                  <a:cubicBezTo>
                    <a:pt x="4" y="62"/>
                    <a:pt x="7" y="64"/>
                    <a:pt x="11" y="57"/>
                  </a:cubicBezTo>
                  <a:cubicBezTo>
                    <a:pt x="13" y="43"/>
                    <a:pt x="10" y="29"/>
                    <a:pt x="26" y="26"/>
                  </a:cubicBezTo>
                  <a:cubicBezTo>
                    <a:pt x="28" y="15"/>
                    <a:pt x="14" y="4"/>
                    <a:pt x="5"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8" name="Freeform 66"/>
            <p:cNvSpPr/>
            <p:nvPr/>
          </p:nvSpPr>
          <p:spPr bwMode="auto">
            <a:xfrm>
              <a:off x="3694" y="1052"/>
              <a:ext cx="14" cy="25"/>
            </a:xfrm>
            <a:custGeom>
              <a:avLst/>
              <a:gdLst>
                <a:gd name="T0" fmla="*/ 12 w 16"/>
                <a:gd name="T1" fmla="*/ 2 h 36"/>
                <a:gd name="T2" fmla="*/ 0 w 16"/>
                <a:gd name="T3" fmla="*/ 5 h 36"/>
                <a:gd name="T4" fmla="*/ 7 w 16"/>
                <a:gd name="T5" fmla="*/ 15 h 36"/>
                <a:gd name="T6" fmla="*/ 12 w 16"/>
                <a:gd name="T7" fmla="*/ 2 h 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 h="36">
                  <a:moveTo>
                    <a:pt x="14" y="3"/>
                  </a:moveTo>
                  <a:cubicBezTo>
                    <a:pt x="7" y="0"/>
                    <a:pt x="4" y="1"/>
                    <a:pt x="0" y="7"/>
                  </a:cubicBezTo>
                  <a:cubicBezTo>
                    <a:pt x="3" y="14"/>
                    <a:pt x="2" y="17"/>
                    <a:pt x="8" y="22"/>
                  </a:cubicBezTo>
                  <a:cubicBezTo>
                    <a:pt x="16" y="36"/>
                    <a:pt x="11" y="7"/>
                    <a:pt x="14" y="3"/>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19" name="Freeform 67"/>
            <p:cNvSpPr/>
            <p:nvPr/>
          </p:nvSpPr>
          <p:spPr bwMode="auto">
            <a:xfrm>
              <a:off x="3683" y="1030"/>
              <a:ext cx="11" cy="14"/>
            </a:xfrm>
            <a:custGeom>
              <a:avLst/>
              <a:gdLst>
                <a:gd name="T0" fmla="*/ 8 w 13"/>
                <a:gd name="T1" fmla="*/ 4 h 20"/>
                <a:gd name="T2" fmla="*/ 1 w 13"/>
                <a:gd name="T3" fmla="*/ 8 h 20"/>
                <a:gd name="T4" fmla="*/ 8 w 13"/>
                <a:gd name="T5" fmla="*/ 14 h 20"/>
                <a:gd name="T6" fmla="*/ 8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0" name="Freeform 68"/>
            <p:cNvSpPr/>
            <p:nvPr/>
          </p:nvSpPr>
          <p:spPr bwMode="auto">
            <a:xfrm>
              <a:off x="3678" y="1013"/>
              <a:ext cx="14" cy="14"/>
            </a:xfrm>
            <a:custGeom>
              <a:avLst/>
              <a:gdLst>
                <a:gd name="T0" fmla="*/ 9 w 16"/>
                <a:gd name="T1" fmla="*/ 4 h 19"/>
                <a:gd name="T2" fmla="*/ 0 w 16"/>
                <a:gd name="T3" fmla="*/ 7 h 19"/>
                <a:gd name="T4" fmla="*/ 11 w 16"/>
                <a:gd name="T5" fmla="*/ 14 h 19"/>
                <a:gd name="T6" fmla="*/ 9 w 16"/>
                <a:gd name="T7" fmla="*/ 4 h 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 h="19">
                  <a:moveTo>
                    <a:pt x="10" y="5"/>
                  </a:moveTo>
                  <a:cubicBezTo>
                    <a:pt x="4" y="0"/>
                    <a:pt x="1" y="3"/>
                    <a:pt x="0" y="10"/>
                  </a:cubicBezTo>
                  <a:cubicBezTo>
                    <a:pt x="4" y="15"/>
                    <a:pt x="7" y="16"/>
                    <a:pt x="12" y="19"/>
                  </a:cubicBezTo>
                  <a:cubicBezTo>
                    <a:pt x="16" y="12"/>
                    <a:pt x="14" y="12"/>
                    <a:pt x="10" y="5"/>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1" name="Freeform 69"/>
            <p:cNvSpPr/>
            <p:nvPr/>
          </p:nvSpPr>
          <p:spPr bwMode="auto">
            <a:xfrm>
              <a:off x="3664" y="976"/>
              <a:ext cx="13" cy="18"/>
            </a:xfrm>
            <a:custGeom>
              <a:avLst/>
              <a:gdLst>
                <a:gd name="T0" fmla="*/ 6 w 14"/>
                <a:gd name="T1" fmla="*/ 0 h 25"/>
                <a:gd name="T2" fmla="*/ 0 w 14"/>
                <a:gd name="T3" fmla="*/ 9 h 25"/>
                <a:gd name="T4" fmla="*/ 11 w 14"/>
                <a:gd name="T5" fmla="*/ 17 h 25"/>
                <a:gd name="T6" fmla="*/ 6 w 14"/>
                <a:gd name="T7" fmla="*/ 0 h 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25">
                  <a:moveTo>
                    <a:pt x="6" y="0"/>
                  </a:moveTo>
                  <a:cubicBezTo>
                    <a:pt x="4" y="5"/>
                    <a:pt x="3" y="9"/>
                    <a:pt x="0" y="13"/>
                  </a:cubicBezTo>
                  <a:cubicBezTo>
                    <a:pt x="1" y="24"/>
                    <a:pt x="1" y="25"/>
                    <a:pt x="12" y="24"/>
                  </a:cubicBezTo>
                  <a:cubicBezTo>
                    <a:pt x="14" y="12"/>
                    <a:pt x="8" y="10"/>
                    <a:pt x="6"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2" name="Freeform 70"/>
            <p:cNvSpPr/>
            <p:nvPr/>
          </p:nvSpPr>
          <p:spPr bwMode="auto">
            <a:xfrm>
              <a:off x="3667" y="999"/>
              <a:ext cx="18" cy="13"/>
            </a:xfrm>
            <a:custGeom>
              <a:avLst/>
              <a:gdLst>
                <a:gd name="T0" fmla="*/ 11 w 22"/>
                <a:gd name="T1" fmla="*/ 0 h 18"/>
                <a:gd name="T2" fmla="*/ 16 w 22"/>
                <a:gd name="T3" fmla="*/ 13 h 18"/>
                <a:gd name="T4" fmla="*/ 11 w 22"/>
                <a:gd name="T5" fmla="*/ 4 h 18"/>
                <a:gd name="T6" fmla="*/ 11 w 22"/>
                <a:gd name="T7" fmla="*/ 0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 h="18">
                  <a:moveTo>
                    <a:pt x="13" y="0"/>
                  </a:moveTo>
                  <a:cubicBezTo>
                    <a:pt x="0" y="8"/>
                    <a:pt x="9" y="12"/>
                    <a:pt x="19" y="18"/>
                  </a:cubicBezTo>
                  <a:cubicBezTo>
                    <a:pt x="20" y="11"/>
                    <a:pt x="22" y="8"/>
                    <a:pt x="14" y="6"/>
                  </a:cubicBezTo>
                  <a:cubicBezTo>
                    <a:pt x="9" y="3"/>
                    <a:pt x="9" y="5"/>
                    <a:pt x="13"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3" name="Freeform 71"/>
            <p:cNvSpPr/>
            <p:nvPr/>
          </p:nvSpPr>
          <p:spPr bwMode="auto">
            <a:xfrm>
              <a:off x="4628" y="1582"/>
              <a:ext cx="52" cy="56"/>
            </a:xfrm>
            <a:custGeom>
              <a:avLst/>
              <a:gdLst>
                <a:gd name="T0" fmla="*/ 9 w 60"/>
                <a:gd name="T1" fmla="*/ 5 h 81"/>
                <a:gd name="T2" fmla="*/ 3 w 60"/>
                <a:gd name="T3" fmla="*/ 12 h 81"/>
                <a:gd name="T4" fmla="*/ 13 w 60"/>
                <a:gd name="T5" fmla="*/ 27 h 81"/>
                <a:gd name="T6" fmla="*/ 23 w 60"/>
                <a:gd name="T7" fmla="*/ 37 h 81"/>
                <a:gd name="T8" fmla="*/ 35 w 60"/>
                <a:gd name="T9" fmla="*/ 44 h 81"/>
                <a:gd name="T10" fmla="*/ 44 w 60"/>
                <a:gd name="T11" fmla="*/ 56 h 81"/>
                <a:gd name="T12" fmla="*/ 45 w 60"/>
                <a:gd name="T13" fmla="*/ 39 h 81"/>
                <a:gd name="T14" fmla="*/ 37 w 60"/>
                <a:gd name="T15" fmla="*/ 26 h 81"/>
                <a:gd name="T16" fmla="*/ 22 w 60"/>
                <a:gd name="T17" fmla="*/ 12 h 81"/>
                <a:gd name="T18" fmla="*/ 9 w 60"/>
                <a:gd name="T19" fmla="*/ 5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0" h="81">
                  <a:moveTo>
                    <a:pt x="10" y="7"/>
                  </a:moveTo>
                  <a:cubicBezTo>
                    <a:pt x="0" y="0"/>
                    <a:pt x="0" y="9"/>
                    <a:pt x="3" y="18"/>
                  </a:cubicBezTo>
                  <a:cubicBezTo>
                    <a:pt x="5" y="25"/>
                    <a:pt x="12" y="32"/>
                    <a:pt x="15" y="39"/>
                  </a:cubicBezTo>
                  <a:cubicBezTo>
                    <a:pt x="16" y="51"/>
                    <a:pt x="17" y="51"/>
                    <a:pt x="27" y="54"/>
                  </a:cubicBezTo>
                  <a:cubicBezTo>
                    <a:pt x="31" y="57"/>
                    <a:pt x="36" y="60"/>
                    <a:pt x="40" y="63"/>
                  </a:cubicBezTo>
                  <a:cubicBezTo>
                    <a:pt x="43" y="70"/>
                    <a:pt x="45" y="77"/>
                    <a:pt x="51" y="81"/>
                  </a:cubicBezTo>
                  <a:cubicBezTo>
                    <a:pt x="60" y="75"/>
                    <a:pt x="56" y="66"/>
                    <a:pt x="52" y="57"/>
                  </a:cubicBezTo>
                  <a:cubicBezTo>
                    <a:pt x="51" y="49"/>
                    <a:pt x="50" y="41"/>
                    <a:pt x="43" y="37"/>
                  </a:cubicBezTo>
                  <a:cubicBezTo>
                    <a:pt x="37" y="30"/>
                    <a:pt x="33" y="23"/>
                    <a:pt x="25" y="18"/>
                  </a:cubicBezTo>
                  <a:cubicBezTo>
                    <a:pt x="20" y="12"/>
                    <a:pt x="17" y="9"/>
                    <a:pt x="10" y="7"/>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4" name="Freeform 72"/>
            <p:cNvSpPr/>
            <p:nvPr/>
          </p:nvSpPr>
          <p:spPr bwMode="auto">
            <a:xfrm>
              <a:off x="4894" y="1536"/>
              <a:ext cx="61" cy="43"/>
            </a:xfrm>
            <a:custGeom>
              <a:avLst/>
              <a:gdLst>
                <a:gd name="T0" fmla="*/ 24 w 71"/>
                <a:gd name="T1" fmla="*/ 16 h 61"/>
                <a:gd name="T2" fmla="*/ 11 w 71"/>
                <a:gd name="T3" fmla="*/ 23 h 61"/>
                <a:gd name="T4" fmla="*/ 1 w 71"/>
                <a:gd name="T5" fmla="*/ 31 h 61"/>
                <a:gd name="T6" fmla="*/ 11 w 71"/>
                <a:gd name="T7" fmla="*/ 42 h 61"/>
                <a:gd name="T8" fmla="*/ 24 w 71"/>
                <a:gd name="T9" fmla="*/ 31 h 61"/>
                <a:gd name="T10" fmla="*/ 34 w 71"/>
                <a:gd name="T11" fmla="*/ 16 h 61"/>
                <a:gd name="T12" fmla="*/ 47 w 71"/>
                <a:gd name="T13" fmla="*/ 0 h 61"/>
                <a:gd name="T14" fmla="*/ 61 w 71"/>
                <a:gd name="T15" fmla="*/ 8 h 61"/>
                <a:gd name="T16" fmla="*/ 30 w 71"/>
                <a:gd name="T17" fmla="*/ 16 h 61"/>
                <a:gd name="T18" fmla="*/ 24 w 71"/>
                <a:gd name="T19" fmla="*/ 16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1" h="61">
                  <a:moveTo>
                    <a:pt x="28" y="23"/>
                  </a:moveTo>
                  <a:cubicBezTo>
                    <a:pt x="25" y="33"/>
                    <a:pt x="25" y="33"/>
                    <a:pt x="13" y="32"/>
                  </a:cubicBezTo>
                  <a:cubicBezTo>
                    <a:pt x="2" y="33"/>
                    <a:pt x="3" y="34"/>
                    <a:pt x="1" y="44"/>
                  </a:cubicBezTo>
                  <a:cubicBezTo>
                    <a:pt x="2" y="60"/>
                    <a:pt x="0" y="61"/>
                    <a:pt x="13" y="59"/>
                  </a:cubicBezTo>
                  <a:cubicBezTo>
                    <a:pt x="19" y="54"/>
                    <a:pt x="21" y="48"/>
                    <a:pt x="28" y="44"/>
                  </a:cubicBezTo>
                  <a:cubicBezTo>
                    <a:pt x="30" y="33"/>
                    <a:pt x="28" y="25"/>
                    <a:pt x="40" y="23"/>
                  </a:cubicBezTo>
                  <a:cubicBezTo>
                    <a:pt x="42" y="12"/>
                    <a:pt x="44" y="4"/>
                    <a:pt x="55" y="0"/>
                  </a:cubicBezTo>
                  <a:cubicBezTo>
                    <a:pt x="65" y="2"/>
                    <a:pt x="69" y="1"/>
                    <a:pt x="71" y="11"/>
                  </a:cubicBezTo>
                  <a:cubicBezTo>
                    <a:pt x="63" y="22"/>
                    <a:pt x="48" y="21"/>
                    <a:pt x="35" y="23"/>
                  </a:cubicBezTo>
                  <a:cubicBezTo>
                    <a:pt x="30" y="27"/>
                    <a:pt x="32" y="27"/>
                    <a:pt x="28" y="23"/>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5" name="Freeform 73"/>
            <p:cNvSpPr/>
            <p:nvPr/>
          </p:nvSpPr>
          <p:spPr bwMode="auto">
            <a:xfrm>
              <a:off x="4710" y="1513"/>
              <a:ext cx="20" cy="21"/>
            </a:xfrm>
            <a:custGeom>
              <a:avLst/>
              <a:gdLst>
                <a:gd name="T0" fmla="*/ 8 w 23"/>
                <a:gd name="T1" fmla="*/ 0 h 30"/>
                <a:gd name="T2" fmla="*/ 0 w 23"/>
                <a:gd name="T3" fmla="*/ 10 h 30"/>
                <a:gd name="T4" fmla="*/ 10 w 23"/>
                <a:gd name="T5" fmla="*/ 21 h 30"/>
                <a:gd name="T6" fmla="*/ 8 w 23"/>
                <a:gd name="T7" fmla="*/ 0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 h="30">
                  <a:moveTo>
                    <a:pt x="9" y="0"/>
                  </a:moveTo>
                  <a:cubicBezTo>
                    <a:pt x="8" y="7"/>
                    <a:pt x="3" y="8"/>
                    <a:pt x="0" y="14"/>
                  </a:cubicBezTo>
                  <a:cubicBezTo>
                    <a:pt x="3" y="21"/>
                    <a:pt x="8" y="24"/>
                    <a:pt x="12" y="30"/>
                  </a:cubicBezTo>
                  <a:cubicBezTo>
                    <a:pt x="23" y="15"/>
                    <a:pt x="4" y="9"/>
                    <a:pt x="9"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6" name="Freeform 74"/>
            <p:cNvSpPr/>
            <p:nvPr/>
          </p:nvSpPr>
          <p:spPr bwMode="auto">
            <a:xfrm>
              <a:off x="4701" y="1492"/>
              <a:ext cx="23" cy="16"/>
            </a:xfrm>
            <a:custGeom>
              <a:avLst/>
              <a:gdLst>
                <a:gd name="T0" fmla="*/ 17 w 26"/>
                <a:gd name="T1" fmla="*/ 0 h 23"/>
                <a:gd name="T2" fmla="*/ 0 w 26"/>
                <a:gd name="T3" fmla="*/ 10 h 23"/>
                <a:gd name="T4" fmla="*/ 19 w 26"/>
                <a:gd name="T5" fmla="*/ 14 h 23"/>
                <a:gd name="T6" fmla="*/ 17 w 26"/>
                <a:gd name="T7" fmla="*/ 0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3">
                  <a:moveTo>
                    <a:pt x="19" y="0"/>
                  </a:moveTo>
                  <a:cubicBezTo>
                    <a:pt x="17" y="12"/>
                    <a:pt x="10" y="11"/>
                    <a:pt x="0" y="14"/>
                  </a:cubicBezTo>
                  <a:cubicBezTo>
                    <a:pt x="5" y="23"/>
                    <a:pt x="11" y="22"/>
                    <a:pt x="21" y="20"/>
                  </a:cubicBezTo>
                  <a:cubicBezTo>
                    <a:pt x="26" y="12"/>
                    <a:pt x="23" y="7"/>
                    <a:pt x="19"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7" name="Freeform 75"/>
            <p:cNvSpPr/>
            <p:nvPr/>
          </p:nvSpPr>
          <p:spPr bwMode="auto">
            <a:xfrm>
              <a:off x="4525" y="1311"/>
              <a:ext cx="27" cy="31"/>
            </a:xfrm>
            <a:custGeom>
              <a:avLst/>
              <a:gdLst>
                <a:gd name="T0" fmla="*/ 24 w 32"/>
                <a:gd name="T1" fmla="*/ 0 h 44"/>
                <a:gd name="T2" fmla="*/ 8 w 32"/>
                <a:gd name="T3" fmla="*/ 8 h 44"/>
                <a:gd name="T4" fmla="*/ 10 w 32"/>
                <a:gd name="T5" fmla="*/ 23 h 44"/>
                <a:gd name="T6" fmla="*/ 20 w 32"/>
                <a:gd name="T7" fmla="*/ 25 h 44"/>
                <a:gd name="T8" fmla="*/ 24 w 32"/>
                <a:gd name="T9" fmla="*/ 0 h 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44">
                  <a:moveTo>
                    <a:pt x="28" y="0"/>
                  </a:moveTo>
                  <a:cubicBezTo>
                    <a:pt x="32" y="10"/>
                    <a:pt x="18" y="9"/>
                    <a:pt x="10" y="11"/>
                  </a:cubicBezTo>
                  <a:cubicBezTo>
                    <a:pt x="0" y="18"/>
                    <a:pt x="7" y="24"/>
                    <a:pt x="12" y="32"/>
                  </a:cubicBezTo>
                  <a:cubicBezTo>
                    <a:pt x="14" y="44"/>
                    <a:pt x="15" y="41"/>
                    <a:pt x="24" y="36"/>
                  </a:cubicBezTo>
                  <a:cubicBezTo>
                    <a:pt x="32" y="25"/>
                    <a:pt x="29" y="14"/>
                    <a:pt x="28"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8" name="Freeform 76"/>
            <p:cNvSpPr/>
            <p:nvPr/>
          </p:nvSpPr>
          <p:spPr bwMode="auto">
            <a:xfrm>
              <a:off x="4564" y="1351"/>
              <a:ext cx="30" cy="31"/>
            </a:xfrm>
            <a:custGeom>
              <a:avLst/>
              <a:gdLst>
                <a:gd name="T0" fmla="*/ 26 w 34"/>
                <a:gd name="T1" fmla="*/ 0 h 44"/>
                <a:gd name="T2" fmla="*/ 9 w 34"/>
                <a:gd name="T3" fmla="*/ 6 h 44"/>
                <a:gd name="T4" fmla="*/ 12 w 34"/>
                <a:gd name="T5" fmla="*/ 23 h 44"/>
                <a:gd name="T6" fmla="*/ 23 w 34"/>
                <a:gd name="T7" fmla="*/ 25 h 44"/>
                <a:gd name="T8" fmla="*/ 26 w 34"/>
                <a:gd name="T9" fmla="*/ 0 h 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44">
                  <a:moveTo>
                    <a:pt x="30" y="0"/>
                  </a:moveTo>
                  <a:cubicBezTo>
                    <a:pt x="34" y="10"/>
                    <a:pt x="18" y="7"/>
                    <a:pt x="10" y="9"/>
                  </a:cubicBezTo>
                  <a:cubicBezTo>
                    <a:pt x="0" y="16"/>
                    <a:pt x="9" y="24"/>
                    <a:pt x="14" y="32"/>
                  </a:cubicBezTo>
                  <a:cubicBezTo>
                    <a:pt x="16" y="44"/>
                    <a:pt x="17" y="41"/>
                    <a:pt x="26" y="36"/>
                  </a:cubicBezTo>
                  <a:cubicBezTo>
                    <a:pt x="34" y="25"/>
                    <a:pt x="31" y="14"/>
                    <a:pt x="30"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29" name="Freeform 77"/>
            <p:cNvSpPr/>
            <p:nvPr/>
          </p:nvSpPr>
          <p:spPr bwMode="auto">
            <a:xfrm>
              <a:off x="4595" y="1410"/>
              <a:ext cx="32" cy="26"/>
            </a:xfrm>
            <a:custGeom>
              <a:avLst/>
              <a:gdLst>
                <a:gd name="T0" fmla="*/ 29 w 38"/>
                <a:gd name="T1" fmla="*/ 1 h 37"/>
                <a:gd name="T2" fmla="*/ 8 w 38"/>
                <a:gd name="T3" fmla="*/ 1 h 37"/>
                <a:gd name="T4" fmla="*/ 12 w 38"/>
                <a:gd name="T5" fmla="*/ 18 h 37"/>
                <a:gd name="T6" fmla="*/ 22 w 38"/>
                <a:gd name="T7" fmla="*/ 20 h 37"/>
                <a:gd name="T8" fmla="*/ 29 w 38"/>
                <a:gd name="T9" fmla="*/ 1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 h="37">
                  <a:moveTo>
                    <a:pt x="34" y="2"/>
                  </a:moveTo>
                  <a:cubicBezTo>
                    <a:pt x="38" y="12"/>
                    <a:pt x="18" y="0"/>
                    <a:pt x="10" y="2"/>
                  </a:cubicBezTo>
                  <a:cubicBezTo>
                    <a:pt x="0" y="9"/>
                    <a:pt x="9" y="17"/>
                    <a:pt x="14" y="25"/>
                  </a:cubicBezTo>
                  <a:cubicBezTo>
                    <a:pt x="16" y="37"/>
                    <a:pt x="17" y="34"/>
                    <a:pt x="26" y="29"/>
                  </a:cubicBezTo>
                  <a:cubicBezTo>
                    <a:pt x="34" y="18"/>
                    <a:pt x="35" y="16"/>
                    <a:pt x="34" y="2"/>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0" name="Freeform 78"/>
            <p:cNvSpPr/>
            <p:nvPr/>
          </p:nvSpPr>
          <p:spPr bwMode="auto">
            <a:xfrm>
              <a:off x="4634" y="1400"/>
              <a:ext cx="32" cy="25"/>
            </a:xfrm>
            <a:custGeom>
              <a:avLst/>
              <a:gdLst>
                <a:gd name="T0" fmla="*/ 29 w 38"/>
                <a:gd name="T1" fmla="*/ 1 h 34"/>
                <a:gd name="T2" fmla="*/ 8 w 38"/>
                <a:gd name="T3" fmla="*/ 1 h 34"/>
                <a:gd name="T4" fmla="*/ 13 w 38"/>
                <a:gd name="T5" fmla="*/ 16 h 34"/>
                <a:gd name="T6" fmla="*/ 23 w 38"/>
                <a:gd name="T7" fmla="*/ 16 h 34"/>
                <a:gd name="T8" fmla="*/ 29 w 38"/>
                <a:gd name="T9" fmla="*/ 1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 h="34">
                  <a:moveTo>
                    <a:pt x="34" y="2"/>
                  </a:moveTo>
                  <a:cubicBezTo>
                    <a:pt x="38" y="12"/>
                    <a:pt x="18" y="0"/>
                    <a:pt x="10" y="2"/>
                  </a:cubicBezTo>
                  <a:cubicBezTo>
                    <a:pt x="0" y="9"/>
                    <a:pt x="11" y="14"/>
                    <a:pt x="16" y="22"/>
                  </a:cubicBezTo>
                  <a:cubicBezTo>
                    <a:pt x="18" y="34"/>
                    <a:pt x="18" y="27"/>
                    <a:pt x="27" y="22"/>
                  </a:cubicBezTo>
                  <a:cubicBezTo>
                    <a:pt x="35" y="11"/>
                    <a:pt x="35" y="16"/>
                    <a:pt x="34" y="2"/>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1" name="Freeform 79"/>
            <p:cNvSpPr/>
            <p:nvPr/>
          </p:nvSpPr>
          <p:spPr bwMode="auto">
            <a:xfrm>
              <a:off x="4623" y="1367"/>
              <a:ext cx="30" cy="19"/>
            </a:xfrm>
            <a:custGeom>
              <a:avLst/>
              <a:gdLst>
                <a:gd name="T0" fmla="*/ 27 w 35"/>
                <a:gd name="T1" fmla="*/ 1 h 27"/>
                <a:gd name="T2" fmla="*/ 9 w 35"/>
                <a:gd name="T3" fmla="*/ 1 h 27"/>
                <a:gd name="T4" fmla="*/ 11 w 35"/>
                <a:gd name="T5" fmla="*/ 11 h 27"/>
                <a:gd name="T6" fmla="*/ 21 w 35"/>
                <a:gd name="T7" fmla="*/ 13 h 27"/>
                <a:gd name="T8" fmla="*/ 27 w 35"/>
                <a:gd name="T9" fmla="*/ 1 h 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 h="27">
                  <a:moveTo>
                    <a:pt x="31" y="1"/>
                  </a:moveTo>
                  <a:cubicBezTo>
                    <a:pt x="35" y="11"/>
                    <a:pt x="18" y="0"/>
                    <a:pt x="10" y="2"/>
                  </a:cubicBezTo>
                  <a:cubicBezTo>
                    <a:pt x="0" y="9"/>
                    <a:pt x="8" y="7"/>
                    <a:pt x="13" y="15"/>
                  </a:cubicBezTo>
                  <a:cubicBezTo>
                    <a:pt x="15" y="27"/>
                    <a:pt x="16" y="24"/>
                    <a:pt x="25" y="19"/>
                  </a:cubicBezTo>
                  <a:cubicBezTo>
                    <a:pt x="33" y="8"/>
                    <a:pt x="32" y="15"/>
                    <a:pt x="31" y="1"/>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2" name="Freeform 80"/>
            <p:cNvSpPr/>
            <p:nvPr/>
          </p:nvSpPr>
          <p:spPr bwMode="auto">
            <a:xfrm>
              <a:off x="4593" y="1343"/>
              <a:ext cx="30" cy="33"/>
            </a:xfrm>
            <a:custGeom>
              <a:avLst/>
              <a:gdLst>
                <a:gd name="T0" fmla="*/ 24 w 35"/>
                <a:gd name="T1" fmla="*/ 11 h 47"/>
                <a:gd name="T2" fmla="*/ 16 w 35"/>
                <a:gd name="T3" fmla="*/ 1 h 47"/>
                <a:gd name="T4" fmla="*/ 9 w 35"/>
                <a:gd name="T5" fmla="*/ 18 h 47"/>
                <a:gd name="T6" fmla="*/ 16 w 35"/>
                <a:gd name="T7" fmla="*/ 25 h 47"/>
                <a:gd name="T8" fmla="*/ 23 w 35"/>
                <a:gd name="T9" fmla="*/ 20 h 47"/>
                <a:gd name="T10" fmla="*/ 24 w 35"/>
                <a:gd name="T11" fmla="*/ 11 h 4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 h="47">
                  <a:moveTo>
                    <a:pt x="28" y="16"/>
                  </a:moveTo>
                  <a:cubicBezTo>
                    <a:pt x="27" y="13"/>
                    <a:pt x="22" y="0"/>
                    <a:pt x="19" y="2"/>
                  </a:cubicBezTo>
                  <a:cubicBezTo>
                    <a:pt x="16" y="4"/>
                    <a:pt x="10" y="20"/>
                    <a:pt x="10" y="25"/>
                  </a:cubicBezTo>
                  <a:cubicBezTo>
                    <a:pt x="0" y="32"/>
                    <a:pt x="14" y="27"/>
                    <a:pt x="19" y="35"/>
                  </a:cubicBezTo>
                  <a:cubicBezTo>
                    <a:pt x="21" y="47"/>
                    <a:pt x="18" y="34"/>
                    <a:pt x="27" y="29"/>
                  </a:cubicBezTo>
                  <a:cubicBezTo>
                    <a:pt x="35" y="18"/>
                    <a:pt x="29" y="30"/>
                    <a:pt x="28" y="16"/>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3" name="Freeform 81"/>
            <p:cNvSpPr/>
            <p:nvPr/>
          </p:nvSpPr>
          <p:spPr bwMode="auto">
            <a:xfrm>
              <a:off x="4556" y="1329"/>
              <a:ext cx="27" cy="24"/>
            </a:xfrm>
            <a:custGeom>
              <a:avLst/>
              <a:gdLst>
                <a:gd name="T0" fmla="*/ 19 w 32"/>
                <a:gd name="T1" fmla="*/ 7 h 35"/>
                <a:gd name="T2" fmla="*/ 8 w 32"/>
                <a:gd name="T3" fmla="*/ 1 h 35"/>
                <a:gd name="T4" fmla="*/ 10 w 32"/>
                <a:gd name="T5" fmla="*/ 16 h 35"/>
                <a:gd name="T6" fmla="*/ 20 w 32"/>
                <a:gd name="T7" fmla="*/ 19 h 35"/>
                <a:gd name="T8" fmla="*/ 19 w 32"/>
                <a:gd name="T9" fmla="*/ 7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35">
                  <a:moveTo>
                    <a:pt x="22" y="10"/>
                  </a:moveTo>
                  <a:cubicBezTo>
                    <a:pt x="26" y="20"/>
                    <a:pt x="18" y="0"/>
                    <a:pt x="10" y="2"/>
                  </a:cubicBezTo>
                  <a:cubicBezTo>
                    <a:pt x="0" y="9"/>
                    <a:pt x="7" y="15"/>
                    <a:pt x="12" y="23"/>
                  </a:cubicBezTo>
                  <a:cubicBezTo>
                    <a:pt x="14" y="35"/>
                    <a:pt x="15" y="32"/>
                    <a:pt x="24" y="27"/>
                  </a:cubicBezTo>
                  <a:cubicBezTo>
                    <a:pt x="32" y="16"/>
                    <a:pt x="23" y="24"/>
                    <a:pt x="22" y="1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4" name="Freeform 82"/>
            <p:cNvSpPr/>
            <p:nvPr/>
          </p:nvSpPr>
          <p:spPr bwMode="auto">
            <a:xfrm>
              <a:off x="4602" y="1378"/>
              <a:ext cx="27" cy="24"/>
            </a:xfrm>
            <a:custGeom>
              <a:avLst/>
              <a:gdLst>
                <a:gd name="T0" fmla="*/ 19 w 32"/>
                <a:gd name="T1" fmla="*/ 7 h 35"/>
                <a:gd name="T2" fmla="*/ 8 w 32"/>
                <a:gd name="T3" fmla="*/ 1 h 35"/>
                <a:gd name="T4" fmla="*/ 10 w 32"/>
                <a:gd name="T5" fmla="*/ 16 h 35"/>
                <a:gd name="T6" fmla="*/ 20 w 32"/>
                <a:gd name="T7" fmla="*/ 19 h 35"/>
                <a:gd name="T8" fmla="*/ 19 w 32"/>
                <a:gd name="T9" fmla="*/ 7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35">
                  <a:moveTo>
                    <a:pt x="22" y="10"/>
                  </a:moveTo>
                  <a:cubicBezTo>
                    <a:pt x="26" y="20"/>
                    <a:pt x="18" y="0"/>
                    <a:pt x="10" y="2"/>
                  </a:cubicBezTo>
                  <a:cubicBezTo>
                    <a:pt x="0" y="9"/>
                    <a:pt x="7" y="15"/>
                    <a:pt x="12" y="23"/>
                  </a:cubicBezTo>
                  <a:cubicBezTo>
                    <a:pt x="14" y="35"/>
                    <a:pt x="15" y="32"/>
                    <a:pt x="24" y="27"/>
                  </a:cubicBezTo>
                  <a:cubicBezTo>
                    <a:pt x="32" y="16"/>
                    <a:pt x="23" y="24"/>
                    <a:pt x="22" y="1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5" name="Freeform 83"/>
            <p:cNvSpPr/>
            <p:nvPr/>
          </p:nvSpPr>
          <p:spPr bwMode="auto">
            <a:xfrm>
              <a:off x="2750" y="93"/>
              <a:ext cx="162" cy="101"/>
            </a:xfrm>
            <a:custGeom>
              <a:avLst/>
              <a:gdLst>
                <a:gd name="T0" fmla="*/ 147 w 189"/>
                <a:gd name="T1" fmla="*/ 3 h 144"/>
                <a:gd name="T2" fmla="*/ 159 w 189"/>
                <a:gd name="T3" fmla="*/ 3 h 144"/>
                <a:gd name="T4" fmla="*/ 162 w 189"/>
                <a:gd name="T5" fmla="*/ 11 h 144"/>
                <a:gd name="T6" fmla="*/ 160 w 189"/>
                <a:gd name="T7" fmla="*/ 17 h 144"/>
                <a:gd name="T8" fmla="*/ 112 w 189"/>
                <a:gd name="T9" fmla="*/ 31 h 144"/>
                <a:gd name="T10" fmla="*/ 93 w 189"/>
                <a:gd name="T11" fmla="*/ 41 h 144"/>
                <a:gd name="T12" fmla="*/ 83 w 189"/>
                <a:gd name="T13" fmla="*/ 43 h 144"/>
                <a:gd name="T14" fmla="*/ 61 w 189"/>
                <a:gd name="T15" fmla="*/ 58 h 144"/>
                <a:gd name="T16" fmla="*/ 64 w 189"/>
                <a:gd name="T17" fmla="*/ 65 h 144"/>
                <a:gd name="T18" fmla="*/ 71 w 189"/>
                <a:gd name="T19" fmla="*/ 81 h 144"/>
                <a:gd name="T20" fmla="*/ 92 w 189"/>
                <a:gd name="T21" fmla="*/ 88 h 144"/>
                <a:gd name="T22" fmla="*/ 80 w 189"/>
                <a:gd name="T23" fmla="*/ 98 h 144"/>
                <a:gd name="T24" fmla="*/ 71 w 189"/>
                <a:gd name="T25" fmla="*/ 91 h 144"/>
                <a:gd name="T26" fmla="*/ 61 w 189"/>
                <a:gd name="T27" fmla="*/ 94 h 144"/>
                <a:gd name="T28" fmla="*/ 18 w 189"/>
                <a:gd name="T29" fmla="*/ 86 h 144"/>
                <a:gd name="T30" fmla="*/ 16 w 189"/>
                <a:gd name="T31" fmla="*/ 74 h 144"/>
                <a:gd name="T32" fmla="*/ 40 w 189"/>
                <a:gd name="T33" fmla="*/ 63 h 144"/>
                <a:gd name="T34" fmla="*/ 44 w 189"/>
                <a:gd name="T35" fmla="*/ 53 h 144"/>
                <a:gd name="T36" fmla="*/ 40 w 189"/>
                <a:gd name="T37" fmla="*/ 45 h 144"/>
                <a:gd name="T38" fmla="*/ 63 w 189"/>
                <a:gd name="T39" fmla="*/ 32 h 144"/>
                <a:gd name="T40" fmla="*/ 83 w 189"/>
                <a:gd name="T41" fmla="*/ 25 h 144"/>
                <a:gd name="T42" fmla="*/ 97 w 189"/>
                <a:gd name="T43" fmla="*/ 17 h 144"/>
                <a:gd name="T44" fmla="*/ 147 w 189"/>
                <a:gd name="T45" fmla="*/ 3 h 1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89" h="144">
                  <a:moveTo>
                    <a:pt x="171" y="4"/>
                  </a:moveTo>
                  <a:cubicBezTo>
                    <a:pt x="174" y="3"/>
                    <a:pt x="182" y="0"/>
                    <a:pt x="185" y="4"/>
                  </a:cubicBezTo>
                  <a:cubicBezTo>
                    <a:pt x="187" y="7"/>
                    <a:pt x="189" y="16"/>
                    <a:pt x="189" y="16"/>
                  </a:cubicBezTo>
                  <a:cubicBezTo>
                    <a:pt x="188" y="19"/>
                    <a:pt x="189" y="22"/>
                    <a:pt x="187" y="24"/>
                  </a:cubicBezTo>
                  <a:cubicBezTo>
                    <a:pt x="175" y="34"/>
                    <a:pt x="146" y="34"/>
                    <a:pt x="131" y="44"/>
                  </a:cubicBezTo>
                  <a:cubicBezTo>
                    <a:pt x="125" y="53"/>
                    <a:pt x="120" y="54"/>
                    <a:pt x="109" y="58"/>
                  </a:cubicBezTo>
                  <a:cubicBezTo>
                    <a:pt x="105" y="59"/>
                    <a:pt x="97" y="62"/>
                    <a:pt x="97" y="62"/>
                  </a:cubicBezTo>
                  <a:cubicBezTo>
                    <a:pt x="88" y="76"/>
                    <a:pt x="83" y="74"/>
                    <a:pt x="71" y="82"/>
                  </a:cubicBezTo>
                  <a:cubicBezTo>
                    <a:pt x="66" y="98"/>
                    <a:pt x="70" y="78"/>
                    <a:pt x="75" y="92"/>
                  </a:cubicBezTo>
                  <a:cubicBezTo>
                    <a:pt x="81" y="108"/>
                    <a:pt x="71" y="108"/>
                    <a:pt x="83" y="116"/>
                  </a:cubicBezTo>
                  <a:cubicBezTo>
                    <a:pt x="90" y="121"/>
                    <a:pt x="107" y="126"/>
                    <a:pt x="107" y="126"/>
                  </a:cubicBezTo>
                  <a:cubicBezTo>
                    <a:pt x="105" y="139"/>
                    <a:pt x="106" y="144"/>
                    <a:pt x="93" y="140"/>
                  </a:cubicBezTo>
                  <a:cubicBezTo>
                    <a:pt x="91" y="137"/>
                    <a:pt x="87" y="130"/>
                    <a:pt x="83" y="130"/>
                  </a:cubicBezTo>
                  <a:cubicBezTo>
                    <a:pt x="79" y="130"/>
                    <a:pt x="71" y="134"/>
                    <a:pt x="71" y="134"/>
                  </a:cubicBezTo>
                  <a:cubicBezTo>
                    <a:pt x="52" y="129"/>
                    <a:pt x="42" y="124"/>
                    <a:pt x="21" y="122"/>
                  </a:cubicBezTo>
                  <a:cubicBezTo>
                    <a:pt x="14" y="115"/>
                    <a:pt x="0" y="102"/>
                    <a:pt x="19" y="106"/>
                  </a:cubicBezTo>
                  <a:cubicBezTo>
                    <a:pt x="29" y="91"/>
                    <a:pt x="26" y="93"/>
                    <a:pt x="47" y="90"/>
                  </a:cubicBezTo>
                  <a:cubicBezTo>
                    <a:pt x="55" y="84"/>
                    <a:pt x="54" y="88"/>
                    <a:pt x="51" y="76"/>
                  </a:cubicBezTo>
                  <a:cubicBezTo>
                    <a:pt x="50" y="72"/>
                    <a:pt x="47" y="64"/>
                    <a:pt x="47" y="64"/>
                  </a:cubicBezTo>
                  <a:cubicBezTo>
                    <a:pt x="50" y="41"/>
                    <a:pt x="50" y="43"/>
                    <a:pt x="73" y="46"/>
                  </a:cubicBezTo>
                  <a:cubicBezTo>
                    <a:pt x="82" y="45"/>
                    <a:pt x="97" y="36"/>
                    <a:pt x="97" y="36"/>
                  </a:cubicBezTo>
                  <a:cubicBezTo>
                    <a:pt x="102" y="29"/>
                    <a:pt x="105" y="27"/>
                    <a:pt x="113" y="24"/>
                  </a:cubicBezTo>
                  <a:cubicBezTo>
                    <a:pt x="134" y="27"/>
                    <a:pt x="161" y="25"/>
                    <a:pt x="171" y="4"/>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6" name="Freeform 84"/>
            <p:cNvSpPr/>
            <p:nvPr/>
          </p:nvSpPr>
          <p:spPr bwMode="auto">
            <a:xfrm>
              <a:off x="2847" y="191"/>
              <a:ext cx="46" cy="11"/>
            </a:xfrm>
            <a:custGeom>
              <a:avLst/>
              <a:gdLst>
                <a:gd name="T0" fmla="*/ 21 w 53"/>
                <a:gd name="T1" fmla="*/ 0 h 17"/>
                <a:gd name="T2" fmla="*/ 10 w 53"/>
                <a:gd name="T3" fmla="*/ 1 h 17"/>
                <a:gd name="T4" fmla="*/ 28 w 53"/>
                <a:gd name="T5" fmla="*/ 10 h 17"/>
                <a:gd name="T6" fmla="*/ 38 w 53"/>
                <a:gd name="T7" fmla="*/ 9 h 17"/>
                <a:gd name="T8" fmla="*/ 21 w 53"/>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17">
                  <a:moveTo>
                    <a:pt x="24" y="0"/>
                  </a:moveTo>
                  <a:cubicBezTo>
                    <a:pt x="20" y="1"/>
                    <a:pt x="16" y="0"/>
                    <a:pt x="12" y="2"/>
                  </a:cubicBezTo>
                  <a:cubicBezTo>
                    <a:pt x="0" y="9"/>
                    <a:pt x="30" y="15"/>
                    <a:pt x="32" y="16"/>
                  </a:cubicBezTo>
                  <a:cubicBezTo>
                    <a:pt x="36" y="15"/>
                    <a:pt x="41" y="17"/>
                    <a:pt x="44" y="14"/>
                  </a:cubicBezTo>
                  <a:cubicBezTo>
                    <a:pt x="53" y="3"/>
                    <a:pt x="30" y="0"/>
                    <a:pt x="24"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7" name="Freeform 85"/>
            <p:cNvSpPr/>
            <p:nvPr/>
          </p:nvSpPr>
          <p:spPr bwMode="auto">
            <a:xfrm>
              <a:off x="3082" y="45"/>
              <a:ext cx="49" cy="26"/>
            </a:xfrm>
            <a:custGeom>
              <a:avLst/>
              <a:gdLst>
                <a:gd name="T0" fmla="*/ 49 w 57"/>
                <a:gd name="T1" fmla="*/ 3 h 37"/>
                <a:gd name="T2" fmla="*/ 21 w 57"/>
                <a:gd name="T3" fmla="*/ 17 h 37"/>
                <a:gd name="T4" fmla="*/ 9 w 57"/>
                <a:gd name="T5" fmla="*/ 24 h 37"/>
                <a:gd name="T6" fmla="*/ 8 w 57"/>
                <a:gd name="T7" fmla="*/ 3 h 37"/>
                <a:gd name="T8" fmla="*/ 18 w 57"/>
                <a:gd name="T9" fmla="*/ 0 h 37"/>
                <a:gd name="T10" fmla="*/ 49 w 57"/>
                <a:gd name="T11" fmla="*/ 3 h 3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37">
                  <a:moveTo>
                    <a:pt x="57" y="4"/>
                  </a:moveTo>
                  <a:cubicBezTo>
                    <a:pt x="53" y="16"/>
                    <a:pt x="35" y="17"/>
                    <a:pt x="25" y="24"/>
                  </a:cubicBezTo>
                  <a:cubicBezTo>
                    <a:pt x="22" y="34"/>
                    <a:pt x="22" y="37"/>
                    <a:pt x="11" y="34"/>
                  </a:cubicBezTo>
                  <a:cubicBezTo>
                    <a:pt x="6" y="27"/>
                    <a:pt x="0" y="10"/>
                    <a:pt x="9" y="4"/>
                  </a:cubicBezTo>
                  <a:cubicBezTo>
                    <a:pt x="12" y="2"/>
                    <a:pt x="21" y="0"/>
                    <a:pt x="21" y="0"/>
                  </a:cubicBezTo>
                  <a:cubicBezTo>
                    <a:pt x="33" y="2"/>
                    <a:pt x="45" y="4"/>
                    <a:pt x="57" y="4"/>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8" name="Freeform 86"/>
            <p:cNvSpPr/>
            <p:nvPr/>
          </p:nvSpPr>
          <p:spPr bwMode="auto">
            <a:xfrm>
              <a:off x="3117" y="57"/>
              <a:ext cx="58" cy="19"/>
            </a:xfrm>
            <a:custGeom>
              <a:avLst/>
              <a:gdLst>
                <a:gd name="T0" fmla="*/ 25 w 68"/>
                <a:gd name="T1" fmla="*/ 0 h 26"/>
                <a:gd name="T2" fmla="*/ 9 w 68"/>
                <a:gd name="T3" fmla="*/ 4 h 26"/>
                <a:gd name="T4" fmla="*/ 49 w 68"/>
                <a:gd name="T5" fmla="*/ 19 h 26"/>
                <a:gd name="T6" fmla="*/ 54 w 68"/>
                <a:gd name="T7" fmla="*/ 18 h 26"/>
                <a:gd name="T8" fmla="*/ 25 w 68"/>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26">
                  <a:moveTo>
                    <a:pt x="29" y="0"/>
                  </a:moveTo>
                  <a:cubicBezTo>
                    <a:pt x="23" y="2"/>
                    <a:pt x="11" y="6"/>
                    <a:pt x="11" y="6"/>
                  </a:cubicBezTo>
                  <a:cubicBezTo>
                    <a:pt x="0" y="23"/>
                    <a:pt x="47" y="24"/>
                    <a:pt x="57" y="26"/>
                  </a:cubicBezTo>
                  <a:cubicBezTo>
                    <a:pt x="59" y="25"/>
                    <a:pt x="62" y="26"/>
                    <a:pt x="63" y="24"/>
                  </a:cubicBezTo>
                  <a:cubicBezTo>
                    <a:pt x="68" y="3"/>
                    <a:pt x="42" y="3"/>
                    <a:pt x="29"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39" name="Freeform 87"/>
            <p:cNvSpPr/>
            <p:nvPr/>
          </p:nvSpPr>
          <p:spPr bwMode="auto">
            <a:xfrm>
              <a:off x="3179" y="60"/>
              <a:ext cx="58" cy="30"/>
            </a:xfrm>
            <a:custGeom>
              <a:avLst/>
              <a:gdLst>
                <a:gd name="T0" fmla="*/ 44 w 66"/>
                <a:gd name="T1" fmla="*/ 6 h 43"/>
                <a:gd name="T2" fmla="*/ 23 w 66"/>
                <a:gd name="T3" fmla="*/ 6 h 43"/>
                <a:gd name="T4" fmla="*/ 9 w 66"/>
                <a:gd name="T5" fmla="*/ 6 h 43"/>
                <a:gd name="T6" fmla="*/ 7 w 66"/>
                <a:gd name="T7" fmla="*/ 24 h 43"/>
                <a:gd name="T8" fmla="*/ 28 w 66"/>
                <a:gd name="T9" fmla="*/ 30 h 43"/>
                <a:gd name="T10" fmla="*/ 54 w 66"/>
                <a:gd name="T11" fmla="*/ 19 h 43"/>
                <a:gd name="T12" fmla="*/ 44 w 66"/>
                <a:gd name="T13" fmla="*/ 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43">
                  <a:moveTo>
                    <a:pt x="50" y="9"/>
                  </a:moveTo>
                  <a:cubicBezTo>
                    <a:pt x="40" y="16"/>
                    <a:pt x="36" y="16"/>
                    <a:pt x="26" y="9"/>
                  </a:cubicBezTo>
                  <a:cubicBezTo>
                    <a:pt x="20" y="0"/>
                    <a:pt x="18" y="4"/>
                    <a:pt x="10" y="9"/>
                  </a:cubicBezTo>
                  <a:cubicBezTo>
                    <a:pt x="4" y="17"/>
                    <a:pt x="0" y="21"/>
                    <a:pt x="8" y="35"/>
                  </a:cubicBezTo>
                  <a:cubicBezTo>
                    <a:pt x="12" y="42"/>
                    <a:pt x="32" y="43"/>
                    <a:pt x="32" y="43"/>
                  </a:cubicBezTo>
                  <a:cubicBezTo>
                    <a:pt x="41" y="40"/>
                    <a:pt x="54" y="33"/>
                    <a:pt x="62" y="27"/>
                  </a:cubicBezTo>
                  <a:cubicBezTo>
                    <a:pt x="66" y="15"/>
                    <a:pt x="61" y="15"/>
                    <a:pt x="50" y="9"/>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0" name="Freeform 88"/>
            <p:cNvSpPr/>
            <p:nvPr/>
          </p:nvSpPr>
          <p:spPr bwMode="auto">
            <a:xfrm>
              <a:off x="3581" y="85"/>
              <a:ext cx="101" cy="29"/>
            </a:xfrm>
            <a:custGeom>
              <a:avLst/>
              <a:gdLst>
                <a:gd name="T0" fmla="*/ 12 w 117"/>
                <a:gd name="T1" fmla="*/ 0 h 41"/>
                <a:gd name="T2" fmla="*/ 7 w 117"/>
                <a:gd name="T3" fmla="*/ 11 h 41"/>
                <a:gd name="T4" fmla="*/ 43 w 117"/>
                <a:gd name="T5" fmla="*/ 21 h 41"/>
                <a:gd name="T6" fmla="*/ 66 w 117"/>
                <a:gd name="T7" fmla="*/ 25 h 41"/>
                <a:gd name="T8" fmla="*/ 97 w 117"/>
                <a:gd name="T9" fmla="*/ 16 h 41"/>
                <a:gd name="T10" fmla="*/ 67 w 117"/>
                <a:gd name="T11" fmla="*/ 3 h 41"/>
                <a:gd name="T12" fmla="*/ 12 w 117"/>
                <a:gd name="T13" fmla="*/ 0 h 4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 h="41">
                  <a:moveTo>
                    <a:pt x="14" y="0"/>
                  </a:moveTo>
                  <a:cubicBezTo>
                    <a:pt x="8" y="4"/>
                    <a:pt x="0" y="9"/>
                    <a:pt x="8" y="16"/>
                  </a:cubicBezTo>
                  <a:cubicBezTo>
                    <a:pt x="21" y="27"/>
                    <a:pt x="34" y="28"/>
                    <a:pt x="50" y="30"/>
                  </a:cubicBezTo>
                  <a:cubicBezTo>
                    <a:pt x="66" y="41"/>
                    <a:pt x="57" y="39"/>
                    <a:pt x="76" y="36"/>
                  </a:cubicBezTo>
                  <a:cubicBezTo>
                    <a:pt x="88" y="32"/>
                    <a:pt x="101" y="29"/>
                    <a:pt x="112" y="22"/>
                  </a:cubicBezTo>
                  <a:cubicBezTo>
                    <a:pt x="117" y="6"/>
                    <a:pt x="87" y="5"/>
                    <a:pt x="78" y="4"/>
                  </a:cubicBezTo>
                  <a:cubicBezTo>
                    <a:pt x="17" y="6"/>
                    <a:pt x="34" y="20"/>
                    <a:pt x="14"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1" name="Freeform 89"/>
            <p:cNvSpPr/>
            <p:nvPr/>
          </p:nvSpPr>
          <p:spPr bwMode="auto">
            <a:xfrm>
              <a:off x="3684" y="84"/>
              <a:ext cx="53" cy="23"/>
            </a:xfrm>
            <a:custGeom>
              <a:avLst/>
              <a:gdLst>
                <a:gd name="T0" fmla="*/ 27 w 62"/>
                <a:gd name="T1" fmla="*/ 3 h 32"/>
                <a:gd name="T2" fmla="*/ 53 w 62"/>
                <a:gd name="T3" fmla="*/ 7 h 32"/>
                <a:gd name="T4" fmla="*/ 26 w 62"/>
                <a:gd name="T5" fmla="*/ 23 h 32"/>
                <a:gd name="T6" fmla="*/ 5 w 62"/>
                <a:gd name="T7" fmla="*/ 16 h 32"/>
                <a:gd name="T8" fmla="*/ 27 w 62"/>
                <a:gd name="T9" fmla="*/ 3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32">
                  <a:moveTo>
                    <a:pt x="32" y="4"/>
                  </a:moveTo>
                  <a:cubicBezTo>
                    <a:pt x="44" y="0"/>
                    <a:pt x="53" y="1"/>
                    <a:pt x="62" y="10"/>
                  </a:cubicBezTo>
                  <a:cubicBezTo>
                    <a:pt x="59" y="23"/>
                    <a:pt x="42" y="28"/>
                    <a:pt x="30" y="32"/>
                  </a:cubicBezTo>
                  <a:cubicBezTo>
                    <a:pt x="15" y="22"/>
                    <a:pt x="23" y="25"/>
                    <a:pt x="6" y="22"/>
                  </a:cubicBezTo>
                  <a:cubicBezTo>
                    <a:pt x="0" y="4"/>
                    <a:pt x="14" y="8"/>
                    <a:pt x="32" y="4"/>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2" name="Freeform 90"/>
            <p:cNvSpPr/>
            <p:nvPr/>
          </p:nvSpPr>
          <p:spPr bwMode="auto">
            <a:xfrm>
              <a:off x="3660" y="111"/>
              <a:ext cx="42" cy="16"/>
            </a:xfrm>
            <a:custGeom>
              <a:avLst/>
              <a:gdLst>
                <a:gd name="T0" fmla="*/ 17 w 49"/>
                <a:gd name="T1" fmla="*/ 1 h 23"/>
                <a:gd name="T2" fmla="*/ 5 w 49"/>
                <a:gd name="T3" fmla="*/ 3 h 23"/>
                <a:gd name="T4" fmla="*/ 33 w 49"/>
                <a:gd name="T5" fmla="*/ 16 h 23"/>
                <a:gd name="T6" fmla="*/ 17 w 49"/>
                <a:gd name="T7" fmla="*/ 1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 h="23">
                  <a:moveTo>
                    <a:pt x="20" y="1"/>
                  </a:moveTo>
                  <a:cubicBezTo>
                    <a:pt x="15" y="2"/>
                    <a:pt x="8" y="0"/>
                    <a:pt x="6" y="5"/>
                  </a:cubicBezTo>
                  <a:cubicBezTo>
                    <a:pt x="0" y="19"/>
                    <a:pt x="32" y="21"/>
                    <a:pt x="38" y="23"/>
                  </a:cubicBezTo>
                  <a:cubicBezTo>
                    <a:pt x="49" y="6"/>
                    <a:pt x="35" y="3"/>
                    <a:pt x="20" y="1"/>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3" name="Freeform 91"/>
            <p:cNvSpPr/>
            <p:nvPr/>
          </p:nvSpPr>
          <p:spPr bwMode="auto">
            <a:xfrm>
              <a:off x="3950" y="321"/>
              <a:ext cx="87" cy="106"/>
            </a:xfrm>
            <a:custGeom>
              <a:avLst/>
              <a:gdLst>
                <a:gd name="T0" fmla="*/ 5 w 102"/>
                <a:gd name="T1" fmla="*/ 0 h 152"/>
                <a:gd name="T2" fmla="*/ 0 w 102"/>
                <a:gd name="T3" fmla="*/ 13 h 152"/>
                <a:gd name="T4" fmla="*/ 12 w 102"/>
                <a:gd name="T5" fmla="*/ 29 h 152"/>
                <a:gd name="T6" fmla="*/ 27 w 102"/>
                <a:gd name="T7" fmla="*/ 50 h 152"/>
                <a:gd name="T8" fmla="*/ 31 w 102"/>
                <a:gd name="T9" fmla="*/ 73 h 152"/>
                <a:gd name="T10" fmla="*/ 68 w 102"/>
                <a:gd name="T11" fmla="*/ 106 h 152"/>
                <a:gd name="T12" fmla="*/ 73 w 102"/>
                <a:gd name="T13" fmla="*/ 86 h 152"/>
                <a:gd name="T14" fmla="*/ 63 w 102"/>
                <a:gd name="T15" fmla="*/ 71 h 152"/>
                <a:gd name="T16" fmla="*/ 53 w 102"/>
                <a:gd name="T17" fmla="*/ 64 h 152"/>
                <a:gd name="T18" fmla="*/ 44 w 102"/>
                <a:gd name="T19" fmla="*/ 52 h 152"/>
                <a:gd name="T20" fmla="*/ 36 w 102"/>
                <a:gd name="T21" fmla="*/ 31 h 152"/>
                <a:gd name="T22" fmla="*/ 3 w 102"/>
                <a:gd name="T23" fmla="*/ 8 h 152"/>
                <a:gd name="T24" fmla="*/ 5 w 102"/>
                <a:gd name="T25" fmla="*/ 0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2" h="152">
                  <a:moveTo>
                    <a:pt x="6" y="0"/>
                  </a:moveTo>
                  <a:cubicBezTo>
                    <a:pt x="4" y="6"/>
                    <a:pt x="0" y="18"/>
                    <a:pt x="0" y="18"/>
                  </a:cubicBezTo>
                  <a:cubicBezTo>
                    <a:pt x="3" y="26"/>
                    <a:pt x="9" y="35"/>
                    <a:pt x="14" y="42"/>
                  </a:cubicBezTo>
                  <a:cubicBezTo>
                    <a:pt x="17" y="58"/>
                    <a:pt x="16" y="69"/>
                    <a:pt x="32" y="72"/>
                  </a:cubicBezTo>
                  <a:cubicBezTo>
                    <a:pt x="44" y="80"/>
                    <a:pt x="40" y="91"/>
                    <a:pt x="36" y="104"/>
                  </a:cubicBezTo>
                  <a:cubicBezTo>
                    <a:pt x="57" y="118"/>
                    <a:pt x="60" y="139"/>
                    <a:pt x="80" y="152"/>
                  </a:cubicBezTo>
                  <a:cubicBezTo>
                    <a:pt x="95" y="148"/>
                    <a:pt x="102" y="135"/>
                    <a:pt x="86" y="124"/>
                  </a:cubicBezTo>
                  <a:cubicBezTo>
                    <a:pt x="72" y="129"/>
                    <a:pt x="78" y="110"/>
                    <a:pt x="74" y="102"/>
                  </a:cubicBezTo>
                  <a:cubicBezTo>
                    <a:pt x="72" y="98"/>
                    <a:pt x="65" y="94"/>
                    <a:pt x="62" y="92"/>
                  </a:cubicBezTo>
                  <a:cubicBezTo>
                    <a:pt x="59" y="82"/>
                    <a:pt x="65" y="65"/>
                    <a:pt x="52" y="74"/>
                  </a:cubicBezTo>
                  <a:cubicBezTo>
                    <a:pt x="46" y="65"/>
                    <a:pt x="47" y="54"/>
                    <a:pt x="42" y="44"/>
                  </a:cubicBezTo>
                  <a:cubicBezTo>
                    <a:pt x="36" y="32"/>
                    <a:pt x="16" y="18"/>
                    <a:pt x="4" y="12"/>
                  </a:cubicBezTo>
                  <a:lnTo>
                    <a:pt x="6" y="0"/>
                  </a:ln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4" name="Freeform 92"/>
            <p:cNvSpPr/>
            <p:nvPr/>
          </p:nvSpPr>
          <p:spPr bwMode="auto">
            <a:xfrm>
              <a:off x="4020" y="431"/>
              <a:ext cx="63" cy="73"/>
            </a:xfrm>
            <a:custGeom>
              <a:avLst/>
              <a:gdLst>
                <a:gd name="T0" fmla="*/ 54 w 74"/>
                <a:gd name="T1" fmla="*/ 16 h 103"/>
                <a:gd name="T2" fmla="*/ 63 w 74"/>
                <a:gd name="T3" fmla="*/ 28 h 103"/>
                <a:gd name="T4" fmla="*/ 26 w 74"/>
                <a:gd name="T5" fmla="*/ 60 h 103"/>
                <a:gd name="T6" fmla="*/ 27 w 74"/>
                <a:gd name="T7" fmla="*/ 71 h 103"/>
                <a:gd name="T8" fmla="*/ 17 w 74"/>
                <a:gd name="T9" fmla="*/ 67 h 103"/>
                <a:gd name="T10" fmla="*/ 5 w 74"/>
                <a:gd name="T11" fmla="*/ 60 h 103"/>
                <a:gd name="T12" fmla="*/ 0 w 74"/>
                <a:gd name="T13" fmla="*/ 58 h 103"/>
                <a:gd name="T14" fmla="*/ 9 w 74"/>
                <a:gd name="T15" fmla="*/ 41 h 103"/>
                <a:gd name="T16" fmla="*/ 10 w 74"/>
                <a:gd name="T17" fmla="*/ 37 h 103"/>
                <a:gd name="T18" fmla="*/ 2 w 74"/>
                <a:gd name="T19" fmla="*/ 17 h 103"/>
                <a:gd name="T20" fmla="*/ 3 w 74"/>
                <a:gd name="T21" fmla="*/ 10 h 103"/>
                <a:gd name="T22" fmla="*/ 22 w 74"/>
                <a:gd name="T23" fmla="*/ 16 h 103"/>
                <a:gd name="T24" fmla="*/ 31 w 74"/>
                <a:gd name="T25" fmla="*/ 26 h 103"/>
                <a:gd name="T26" fmla="*/ 54 w 74"/>
                <a:gd name="T27" fmla="*/ 16 h 1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103">
                  <a:moveTo>
                    <a:pt x="64" y="22"/>
                  </a:moveTo>
                  <a:cubicBezTo>
                    <a:pt x="73" y="36"/>
                    <a:pt x="70" y="29"/>
                    <a:pt x="74" y="40"/>
                  </a:cubicBezTo>
                  <a:cubicBezTo>
                    <a:pt x="70" y="77"/>
                    <a:pt x="68" y="81"/>
                    <a:pt x="30" y="84"/>
                  </a:cubicBezTo>
                  <a:cubicBezTo>
                    <a:pt x="33" y="88"/>
                    <a:pt x="39" y="95"/>
                    <a:pt x="32" y="100"/>
                  </a:cubicBezTo>
                  <a:cubicBezTo>
                    <a:pt x="28" y="103"/>
                    <a:pt x="24" y="95"/>
                    <a:pt x="20" y="94"/>
                  </a:cubicBezTo>
                  <a:cubicBezTo>
                    <a:pt x="17" y="84"/>
                    <a:pt x="20" y="89"/>
                    <a:pt x="6" y="84"/>
                  </a:cubicBezTo>
                  <a:cubicBezTo>
                    <a:pt x="4" y="83"/>
                    <a:pt x="0" y="82"/>
                    <a:pt x="0" y="82"/>
                  </a:cubicBezTo>
                  <a:cubicBezTo>
                    <a:pt x="3" y="73"/>
                    <a:pt x="7" y="67"/>
                    <a:pt x="10" y="58"/>
                  </a:cubicBezTo>
                  <a:cubicBezTo>
                    <a:pt x="11" y="56"/>
                    <a:pt x="12" y="52"/>
                    <a:pt x="12" y="52"/>
                  </a:cubicBezTo>
                  <a:cubicBezTo>
                    <a:pt x="10" y="42"/>
                    <a:pt x="8" y="33"/>
                    <a:pt x="2" y="24"/>
                  </a:cubicBezTo>
                  <a:cubicBezTo>
                    <a:pt x="3" y="21"/>
                    <a:pt x="2" y="17"/>
                    <a:pt x="4" y="14"/>
                  </a:cubicBezTo>
                  <a:cubicBezTo>
                    <a:pt x="11" y="0"/>
                    <a:pt x="18" y="19"/>
                    <a:pt x="26" y="22"/>
                  </a:cubicBezTo>
                  <a:cubicBezTo>
                    <a:pt x="31" y="36"/>
                    <a:pt x="26" y="33"/>
                    <a:pt x="36" y="36"/>
                  </a:cubicBezTo>
                  <a:cubicBezTo>
                    <a:pt x="45" y="30"/>
                    <a:pt x="55" y="28"/>
                    <a:pt x="64" y="22"/>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5" name="Freeform 93"/>
            <p:cNvSpPr/>
            <p:nvPr/>
          </p:nvSpPr>
          <p:spPr bwMode="auto">
            <a:xfrm>
              <a:off x="3978" y="506"/>
              <a:ext cx="126" cy="176"/>
            </a:xfrm>
            <a:custGeom>
              <a:avLst/>
              <a:gdLst>
                <a:gd name="T0" fmla="*/ 71 w 146"/>
                <a:gd name="T1" fmla="*/ 70 h 252"/>
                <a:gd name="T2" fmla="*/ 57 w 146"/>
                <a:gd name="T3" fmla="*/ 74 h 252"/>
                <a:gd name="T4" fmla="*/ 55 w 146"/>
                <a:gd name="T5" fmla="*/ 92 h 252"/>
                <a:gd name="T6" fmla="*/ 19 w 146"/>
                <a:gd name="T7" fmla="*/ 102 h 252"/>
                <a:gd name="T8" fmla="*/ 7 w 146"/>
                <a:gd name="T9" fmla="*/ 117 h 252"/>
                <a:gd name="T10" fmla="*/ 17 w 146"/>
                <a:gd name="T11" fmla="*/ 127 h 252"/>
                <a:gd name="T12" fmla="*/ 7 w 146"/>
                <a:gd name="T13" fmla="*/ 138 h 252"/>
                <a:gd name="T14" fmla="*/ 21 w 146"/>
                <a:gd name="T15" fmla="*/ 176 h 252"/>
                <a:gd name="T16" fmla="*/ 24 w 146"/>
                <a:gd name="T17" fmla="*/ 149 h 252"/>
                <a:gd name="T18" fmla="*/ 19 w 146"/>
                <a:gd name="T19" fmla="*/ 134 h 252"/>
                <a:gd name="T20" fmla="*/ 36 w 146"/>
                <a:gd name="T21" fmla="*/ 123 h 252"/>
                <a:gd name="T22" fmla="*/ 45 w 146"/>
                <a:gd name="T23" fmla="*/ 110 h 252"/>
                <a:gd name="T24" fmla="*/ 57 w 146"/>
                <a:gd name="T25" fmla="*/ 122 h 252"/>
                <a:gd name="T26" fmla="*/ 38 w 146"/>
                <a:gd name="T27" fmla="*/ 133 h 252"/>
                <a:gd name="T28" fmla="*/ 48 w 146"/>
                <a:gd name="T29" fmla="*/ 140 h 252"/>
                <a:gd name="T30" fmla="*/ 59 w 146"/>
                <a:gd name="T31" fmla="*/ 124 h 252"/>
                <a:gd name="T32" fmla="*/ 72 w 146"/>
                <a:gd name="T33" fmla="*/ 129 h 252"/>
                <a:gd name="T34" fmla="*/ 90 w 146"/>
                <a:gd name="T35" fmla="*/ 103 h 252"/>
                <a:gd name="T36" fmla="*/ 98 w 146"/>
                <a:gd name="T37" fmla="*/ 109 h 252"/>
                <a:gd name="T38" fmla="*/ 117 w 146"/>
                <a:gd name="T39" fmla="*/ 103 h 252"/>
                <a:gd name="T40" fmla="*/ 126 w 146"/>
                <a:gd name="T41" fmla="*/ 91 h 252"/>
                <a:gd name="T42" fmla="*/ 123 w 146"/>
                <a:gd name="T43" fmla="*/ 77 h 252"/>
                <a:gd name="T44" fmla="*/ 116 w 146"/>
                <a:gd name="T45" fmla="*/ 68 h 252"/>
                <a:gd name="T46" fmla="*/ 105 w 146"/>
                <a:gd name="T47" fmla="*/ 28 h 252"/>
                <a:gd name="T48" fmla="*/ 81 w 146"/>
                <a:gd name="T49" fmla="*/ 0 h 252"/>
                <a:gd name="T50" fmla="*/ 67 w 146"/>
                <a:gd name="T51" fmla="*/ 8 h 252"/>
                <a:gd name="T52" fmla="*/ 83 w 146"/>
                <a:gd name="T53" fmla="*/ 24 h 252"/>
                <a:gd name="T54" fmla="*/ 83 w 146"/>
                <a:gd name="T55" fmla="*/ 45 h 252"/>
                <a:gd name="T56" fmla="*/ 71 w 146"/>
                <a:gd name="T57" fmla="*/ 70 h 2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46" h="251">
                  <a:moveTo>
                    <a:pt x="82" y="100"/>
                  </a:moveTo>
                  <a:cubicBezTo>
                    <a:pt x="70" y="88"/>
                    <a:pt x="69" y="92"/>
                    <a:pt x="66" y="106"/>
                  </a:cubicBezTo>
                  <a:cubicBezTo>
                    <a:pt x="65" y="115"/>
                    <a:pt x="68" y="124"/>
                    <a:pt x="64" y="132"/>
                  </a:cubicBezTo>
                  <a:cubicBezTo>
                    <a:pt x="63" y="133"/>
                    <a:pt x="28" y="142"/>
                    <a:pt x="22" y="146"/>
                  </a:cubicBezTo>
                  <a:cubicBezTo>
                    <a:pt x="18" y="157"/>
                    <a:pt x="18" y="162"/>
                    <a:pt x="8" y="168"/>
                  </a:cubicBezTo>
                  <a:cubicBezTo>
                    <a:pt x="0" y="180"/>
                    <a:pt x="7" y="180"/>
                    <a:pt x="20" y="182"/>
                  </a:cubicBezTo>
                  <a:cubicBezTo>
                    <a:pt x="17" y="190"/>
                    <a:pt x="15" y="193"/>
                    <a:pt x="8" y="198"/>
                  </a:cubicBezTo>
                  <a:cubicBezTo>
                    <a:pt x="10" y="214"/>
                    <a:pt x="9" y="242"/>
                    <a:pt x="24" y="252"/>
                  </a:cubicBezTo>
                  <a:cubicBezTo>
                    <a:pt x="42" y="246"/>
                    <a:pt x="31" y="227"/>
                    <a:pt x="28" y="214"/>
                  </a:cubicBezTo>
                  <a:cubicBezTo>
                    <a:pt x="26" y="207"/>
                    <a:pt x="22" y="192"/>
                    <a:pt x="22" y="192"/>
                  </a:cubicBezTo>
                  <a:cubicBezTo>
                    <a:pt x="25" y="180"/>
                    <a:pt x="33" y="182"/>
                    <a:pt x="42" y="176"/>
                  </a:cubicBezTo>
                  <a:cubicBezTo>
                    <a:pt x="44" y="169"/>
                    <a:pt x="52" y="158"/>
                    <a:pt x="52" y="158"/>
                  </a:cubicBezTo>
                  <a:cubicBezTo>
                    <a:pt x="58" y="164"/>
                    <a:pt x="63" y="166"/>
                    <a:pt x="66" y="174"/>
                  </a:cubicBezTo>
                  <a:cubicBezTo>
                    <a:pt x="59" y="178"/>
                    <a:pt x="51" y="188"/>
                    <a:pt x="44" y="190"/>
                  </a:cubicBezTo>
                  <a:cubicBezTo>
                    <a:pt x="36" y="202"/>
                    <a:pt x="46" y="202"/>
                    <a:pt x="56" y="200"/>
                  </a:cubicBezTo>
                  <a:cubicBezTo>
                    <a:pt x="60" y="189"/>
                    <a:pt x="59" y="184"/>
                    <a:pt x="68" y="178"/>
                  </a:cubicBezTo>
                  <a:cubicBezTo>
                    <a:pt x="77" y="181"/>
                    <a:pt x="75" y="187"/>
                    <a:pt x="84" y="184"/>
                  </a:cubicBezTo>
                  <a:cubicBezTo>
                    <a:pt x="92" y="171"/>
                    <a:pt x="91" y="157"/>
                    <a:pt x="104" y="148"/>
                  </a:cubicBezTo>
                  <a:cubicBezTo>
                    <a:pt x="108" y="149"/>
                    <a:pt x="110" y="155"/>
                    <a:pt x="114" y="156"/>
                  </a:cubicBezTo>
                  <a:cubicBezTo>
                    <a:pt x="120" y="158"/>
                    <a:pt x="131" y="151"/>
                    <a:pt x="136" y="148"/>
                  </a:cubicBezTo>
                  <a:cubicBezTo>
                    <a:pt x="145" y="134"/>
                    <a:pt x="142" y="141"/>
                    <a:pt x="146" y="130"/>
                  </a:cubicBezTo>
                  <a:cubicBezTo>
                    <a:pt x="146" y="127"/>
                    <a:pt x="145" y="115"/>
                    <a:pt x="142" y="110"/>
                  </a:cubicBezTo>
                  <a:cubicBezTo>
                    <a:pt x="140" y="106"/>
                    <a:pt x="134" y="98"/>
                    <a:pt x="134" y="98"/>
                  </a:cubicBezTo>
                  <a:cubicBezTo>
                    <a:pt x="131" y="78"/>
                    <a:pt x="142" y="53"/>
                    <a:pt x="122" y="40"/>
                  </a:cubicBezTo>
                  <a:cubicBezTo>
                    <a:pt x="112" y="26"/>
                    <a:pt x="109" y="10"/>
                    <a:pt x="94" y="0"/>
                  </a:cubicBezTo>
                  <a:cubicBezTo>
                    <a:pt x="87" y="4"/>
                    <a:pt x="86" y="9"/>
                    <a:pt x="78" y="12"/>
                  </a:cubicBezTo>
                  <a:cubicBezTo>
                    <a:pt x="67" y="29"/>
                    <a:pt x="80" y="31"/>
                    <a:pt x="96" y="34"/>
                  </a:cubicBezTo>
                  <a:cubicBezTo>
                    <a:pt x="103" y="44"/>
                    <a:pt x="100" y="53"/>
                    <a:pt x="96" y="64"/>
                  </a:cubicBezTo>
                  <a:cubicBezTo>
                    <a:pt x="96" y="68"/>
                    <a:pt x="95" y="106"/>
                    <a:pt x="82" y="10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6" name="Freeform 94"/>
            <p:cNvSpPr/>
            <p:nvPr/>
          </p:nvSpPr>
          <p:spPr bwMode="auto">
            <a:xfrm>
              <a:off x="2758" y="35"/>
              <a:ext cx="60" cy="28"/>
            </a:xfrm>
            <a:custGeom>
              <a:avLst/>
              <a:gdLst>
                <a:gd name="T0" fmla="*/ 51 w 70"/>
                <a:gd name="T1" fmla="*/ 0 h 40"/>
                <a:gd name="T2" fmla="*/ 56 w 70"/>
                <a:gd name="T3" fmla="*/ 14 h 40"/>
                <a:gd name="T4" fmla="*/ 35 w 70"/>
                <a:gd name="T5" fmla="*/ 17 h 40"/>
                <a:gd name="T6" fmla="*/ 27 w 70"/>
                <a:gd name="T7" fmla="*/ 28 h 40"/>
                <a:gd name="T8" fmla="*/ 6 w 70"/>
                <a:gd name="T9" fmla="*/ 27 h 40"/>
                <a:gd name="T10" fmla="*/ 1 w 70"/>
                <a:gd name="T11" fmla="*/ 25 h 40"/>
                <a:gd name="T12" fmla="*/ 28 w 70"/>
                <a:gd name="T13" fmla="*/ 14 h 40"/>
                <a:gd name="T14" fmla="*/ 51 w 70"/>
                <a:gd name="T15" fmla="*/ 0 h 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 h="40">
                  <a:moveTo>
                    <a:pt x="59" y="0"/>
                  </a:moveTo>
                  <a:cubicBezTo>
                    <a:pt x="68" y="3"/>
                    <a:pt x="70" y="10"/>
                    <a:pt x="65" y="20"/>
                  </a:cubicBezTo>
                  <a:cubicBezTo>
                    <a:pt x="61" y="27"/>
                    <a:pt x="49" y="23"/>
                    <a:pt x="41" y="24"/>
                  </a:cubicBezTo>
                  <a:cubicBezTo>
                    <a:pt x="36" y="38"/>
                    <a:pt x="41" y="34"/>
                    <a:pt x="31" y="40"/>
                  </a:cubicBezTo>
                  <a:cubicBezTo>
                    <a:pt x="23" y="39"/>
                    <a:pt x="15" y="39"/>
                    <a:pt x="7" y="38"/>
                  </a:cubicBezTo>
                  <a:cubicBezTo>
                    <a:pt x="5" y="38"/>
                    <a:pt x="0" y="38"/>
                    <a:pt x="1" y="36"/>
                  </a:cubicBezTo>
                  <a:cubicBezTo>
                    <a:pt x="7" y="26"/>
                    <a:pt x="23" y="23"/>
                    <a:pt x="33" y="20"/>
                  </a:cubicBezTo>
                  <a:cubicBezTo>
                    <a:pt x="39" y="11"/>
                    <a:pt x="51" y="8"/>
                    <a:pt x="59"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7" name="Freeform 95"/>
            <p:cNvSpPr/>
            <p:nvPr/>
          </p:nvSpPr>
          <p:spPr bwMode="auto">
            <a:xfrm>
              <a:off x="2635" y="43"/>
              <a:ext cx="22" cy="21"/>
            </a:xfrm>
            <a:custGeom>
              <a:avLst/>
              <a:gdLst>
                <a:gd name="T0" fmla="*/ 15 w 26"/>
                <a:gd name="T1" fmla="*/ 0 h 29"/>
                <a:gd name="T2" fmla="*/ 0 w 26"/>
                <a:gd name="T3" fmla="*/ 13 h 29"/>
                <a:gd name="T4" fmla="*/ 15 w 26"/>
                <a:gd name="T5" fmla="*/ 19 h 29"/>
                <a:gd name="T6" fmla="*/ 15 w 26"/>
                <a:gd name="T7" fmla="*/ 0 h 2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8">
                  <a:moveTo>
                    <a:pt x="18" y="0"/>
                  </a:moveTo>
                  <a:cubicBezTo>
                    <a:pt x="9" y="6"/>
                    <a:pt x="4" y="7"/>
                    <a:pt x="0" y="18"/>
                  </a:cubicBezTo>
                  <a:cubicBezTo>
                    <a:pt x="7" y="25"/>
                    <a:pt x="9" y="29"/>
                    <a:pt x="18" y="26"/>
                  </a:cubicBezTo>
                  <a:cubicBezTo>
                    <a:pt x="22" y="14"/>
                    <a:pt x="26" y="12"/>
                    <a:pt x="18"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8" name="Freeform 96"/>
            <p:cNvSpPr/>
            <p:nvPr/>
          </p:nvSpPr>
          <p:spPr bwMode="auto">
            <a:xfrm>
              <a:off x="2663" y="42"/>
              <a:ext cx="42" cy="25"/>
            </a:xfrm>
            <a:custGeom>
              <a:avLst/>
              <a:gdLst>
                <a:gd name="T0" fmla="*/ 12 w 49"/>
                <a:gd name="T1" fmla="*/ 4 h 36"/>
                <a:gd name="T2" fmla="*/ 0 w 49"/>
                <a:gd name="T3" fmla="*/ 13 h 36"/>
                <a:gd name="T4" fmla="*/ 5 w 49"/>
                <a:gd name="T5" fmla="*/ 22 h 36"/>
                <a:gd name="T6" fmla="*/ 15 w 49"/>
                <a:gd name="T7" fmla="*/ 25 h 36"/>
                <a:gd name="T8" fmla="*/ 34 w 49"/>
                <a:gd name="T9" fmla="*/ 18 h 36"/>
                <a:gd name="T10" fmla="*/ 12 w 49"/>
                <a:gd name="T11" fmla="*/ 4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36">
                  <a:moveTo>
                    <a:pt x="14" y="6"/>
                  </a:moveTo>
                  <a:cubicBezTo>
                    <a:pt x="11" y="14"/>
                    <a:pt x="7" y="13"/>
                    <a:pt x="0" y="18"/>
                  </a:cubicBezTo>
                  <a:cubicBezTo>
                    <a:pt x="1" y="22"/>
                    <a:pt x="2" y="29"/>
                    <a:pt x="6" y="32"/>
                  </a:cubicBezTo>
                  <a:cubicBezTo>
                    <a:pt x="10" y="34"/>
                    <a:pt x="18" y="36"/>
                    <a:pt x="18" y="36"/>
                  </a:cubicBezTo>
                  <a:cubicBezTo>
                    <a:pt x="24" y="27"/>
                    <a:pt x="30" y="28"/>
                    <a:pt x="40" y="26"/>
                  </a:cubicBezTo>
                  <a:cubicBezTo>
                    <a:pt x="49" y="0"/>
                    <a:pt x="26" y="18"/>
                    <a:pt x="14" y="6"/>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49" name="Freeform 97"/>
            <p:cNvSpPr/>
            <p:nvPr/>
          </p:nvSpPr>
          <p:spPr bwMode="auto">
            <a:xfrm>
              <a:off x="2733" y="34"/>
              <a:ext cx="23" cy="15"/>
            </a:xfrm>
            <a:custGeom>
              <a:avLst/>
              <a:gdLst>
                <a:gd name="T0" fmla="*/ 9 w 27"/>
                <a:gd name="T1" fmla="*/ 0 h 22"/>
                <a:gd name="T2" fmla="*/ 3 w 27"/>
                <a:gd name="T3" fmla="*/ 8 h 22"/>
                <a:gd name="T4" fmla="*/ 16 w 27"/>
                <a:gd name="T5" fmla="*/ 15 h 22"/>
                <a:gd name="T6" fmla="*/ 9 w 27"/>
                <a:gd name="T7" fmla="*/ 0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 h="22">
                  <a:moveTo>
                    <a:pt x="11" y="0"/>
                  </a:moveTo>
                  <a:cubicBezTo>
                    <a:pt x="8" y="4"/>
                    <a:pt x="0" y="8"/>
                    <a:pt x="3" y="12"/>
                  </a:cubicBezTo>
                  <a:cubicBezTo>
                    <a:pt x="6" y="17"/>
                    <a:pt x="19" y="22"/>
                    <a:pt x="19" y="22"/>
                  </a:cubicBezTo>
                  <a:cubicBezTo>
                    <a:pt x="27" y="10"/>
                    <a:pt x="15" y="11"/>
                    <a:pt x="11"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0" name="Freeform 98"/>
            <p:cNvSpPr/>
            <p:nvPr/>
          </p:nvSpPr>
          <p:spPr bwMode="auto">
            <a:xfrm>
              <a:off x="2712" y="50"/>
              <a:ext cx="17" cy="13"/>
            </a:xfrm>
            <a:custGeom>
              <a:avLst/>
              <a:gdLst>
                <a:gd name="T0" fmla="*/ 9 w 20"/>
                <a:gd name="T1" fmla="*/ 0 h 18"/>
                <a:gd name="T2" fmla="*/ 8 w 20"/>
                <a:gd name="T3" fmla="*/ 13 h 18"/>
                <a:gd name="T4" fmla="*/ 9 w 20"/>
                <a:gd name="T5" fmla="*/ 0 h 18"/>
                <a:gd name="T6" fmla="*/ 0 60000 65536"/>
                <a:gd name="T7" fmla="*/ 0 60000 65536"/>
                <a:gd name="T8" fmla="*/ 0 60000 65536"/>
              </a:gdLst>
              <a:ahLst/>
              <a:cxnLst>
                <a:cxn ang="T6">
                  <a:pos x="T0" y="T1"/>
                </a:cxn>
                <a:cxn ang="T7">
                  <a:pos x="T2" y="T3"/>
                </a:cxn>
                <a:cxn ang="T8">
                  <a:pos x="T4" y="T5"/>
                </a:cxn>
              </a:cxnLst>
              <a:rect l="0" t="0" r="r" b="b"/>
              <a:pathLst>
                <a:path w="20" h="18">
                  <a:moveTo>
                    <a:pt x="11" y="0"/>
                  </a:moveTo>
                  <a:cubicBezTo>
                    <a:pt x="1" y="14"/>
                    <a:pt x="0" y="9"/>
                    <a:pt x="9" y="18"/>
                  </a:cubicBezTo>
                  <a:cubicBezTo>
                    <a:pt x="20" y="14"/>
                    <a:pt x="16" y="18"/>
                    <a:pt x="11"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1" name="Freeform 99"/>
            <p:cNvSpPr/>
            <p:nvPr/>
          </p:nvSpPr>
          <p:spPr bwMode="auto">
            <a:xfrm>
              <a:off x="4023" y="65"/>
              <a:ext cx="21" cy="31"/>
            </a:xfrm>
            <a:custGeom>
              <a:avLst/>
              <a:gdLst>
                <a:gd name="T0" fmla="*/ 21 w 24"/>
                <a:gd name="T1" fmla="*/ 0 h 44"/>
                <a:gd name="T2" fmla="*/ 7 w 24"/>
                <a:gd name="T3" fmla="*/ 11 h 44"/>
                <a:gd name="T4" fmla="*/ 0 w 24"/>
                <a:gd name="T5" fmla="*/ 24 h 44"/>
                <a:gd name="T6" fmla="*/ 14 w 24"/>
                <a:gd name="T7" fmla="*/ 28 h 44"/>
                <a:gd name="T8" fmla="*/ 21 w 24"/>
                <a:gd name="T9" fmla="*/ 0 h 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44">
                  <a:moveTo>
                    <a:pt x="24" y="0"/>
                  </a:moveTo>
                  <a:cubicBezTo>
                    <a:pt x="19" y="7"/>
                    <a:pt x="15" y="11"/>
                    <a:pt x="8" y="16"/>
                  </a:cubicBezTo>
                  <a:cubicBezTo>
                    <a:pt x="4" y="21"/>
                    <a:pt x="0" y="34"/>
                    <a:pt x="0" y="34"/>
                  </a:cubicBezTo>
                  <a:cubicBezTo>
                    <a:pt x="3" y="44"/>
                    <a:pt x="7" y="42"/>
                    <a:pt x="16" y="40"/>
                  </a:cubicBezTo>
                  <a:cubicBezTo>
                    <a:pt x="20" y="27"/>
                    <a:pt x="24" y="14"/>
                    <a:pt x="24"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2" name="Freeform 100"/>
            <p:cNvSpPr/>
            <p:nvPr/>
          </p:nvSpPr>
          <p:spPr bwMode="auto">
            <a:xfrm>
              <a:off x="3007" y="1423"/>
              <a:ext cx="35" cy="17"/>
            </a:xfrm>
            <a:custGeom>
              <a:avLst/>
              <a:gdLst>
                <a:gd name="T0" fmla="*/ 26 w 41"/>
                <a:gd name="T1" fmla="*/ 0 h 24"/>
                <a:gd name="T2" fmla="*/ 22 w 41"/>
                <a:gd name="T3" fmla="*/ 17 h 24"/>
                <a:gd name="T4" fmla="*/ 26 w 41"/>
                <a:gd name="T5" fmla="*/ 0 h 24"/>
                <a:gd name="T6" fmla="*/ 0 60000 65536"/>
                <a:gd name="T7" fmla="*/ 0 60000 65536"/>
                <a:gd name="T8" fmla="*/ 0 60000 65536"/>
              </a:gdLst>
              <a:ahLst/>
              <a:cxnLst>
                <a:cxn ang="T6">
                  <a:pos x="T0" y="T1"/>
                </a:cxn>
                <a:cxn ang="T7">
                  <a:pos x="T2" y="T3"/>
                </a:cxn>
                <a:cxn ang="T8">
                  <a:pos x="T4" y="T5"/>
                </a:cxn>
              </a:cxnLst>
              <a:rect l="0" t="0" r="r" b="b"/>
              <a:pathLst>
                <a:path w="41" h="24">
                  <a:moveTo>
                    <a:pt x="30" y="0"/>
                  </a:moveTo>
                  <a:cubicBezTo>
                    <a:pt x="4" y="4"/>
                    <a:pt x="0" y="17"/>
                    <a:pt x="26" y="24"/>
                  </a:cubicBezTo>
                  <a:cubicBezTo>
                    <a:pt x="41" y="19"/>
                    <a:pt x="38" y="10"/>
                    <a:pt x="30"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3" name="Freeform 101"/>
            <p:cNvSpPr/>
            <p:nvPr/>
          </p:nvSpPr>
          <p:spPr bwMode="auto">
            <a:xfrm>
              <a:off x="3053" y="1416"/>
              <a:ext cx="11" cy="14"/>
            </a:xfrm>
            <a:custGeom>
              <a:avLst/>
              <a:gdLst>
                <a:gd name="T0" fmla="*/ 8 w 13"/>
                <a:gd name="T1" fmla="*/ 4 h 20"/>
                <a:gd name="T2" fmla="*/ 1 w 13"/>
                <a:gd name="T3" fmla="*/ 8 h 20"/>
                <a:gd name="T4" fmla="*/ 8 w 13"/>
                <a:gd name="T5" fmla="*/ 14 h 20"/>
                <a:gd name="T6" fmla="*/ 8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4" name="Freeform 102"/>
            <p:cNvSpPr/>
            <p:nvPr/>
          </p:nvSpPr>
          <p:spPr bwMode="auto">
            <a:xfrm>
              <a:off x="2976" y="1272"/>
              <a:ext cx="10" cy="14"/>
            </a:xfrm>
            <a:custGeom>
              <a:avLst/>
              <a:gdLst>
                <a:gd name="T0" fmla="*/ 8 w 13"/>
                <a:gd name="T1" fmla="*/ 4 h 20"/>
                <a:gd name="T2" fmla="*/ 1 w 13"/>
                <a:gd name="T3" fmla="*/ 8 h 20"/>
                <a:gd name="T4" fmla="*/ 7 w 13"/>
                <a:gd name="T5" fmla="*/ 14 h 20"/>
                <a:gd name="T6" fmla="*/ 8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5" name="Freeform 103"/>
            <p:cNvSpPr/>
            <p:nvPr/>
          </p:nvSpPr>
          <p:spPr bwMode="auto">
            <a:xfrm>
              <a:off x="3045" y="1204"/>
              <a:ext cx="12" cy="18"/>
            </a:xfrm>
            <a:custGeom>
              <a:avLst/>
              <a:gdLst>
                <a:gd name="T0" fmla="*/ 5 w 14"/>
                <a:gd name="T1" fmla="*/ 0 h 25"/>
                <a:gd name="T2" fmla="*/ 0 w 14"/>
                <a:gd name="T3" fmla="*/ 9 h 25"/>
                <a:gd name="T4" fmla="*/ 10 w 14"/>
                <a:gd name="T5" fmla="*/ 17 h 25"/>
                <a:gd name="T6" fmla="*/ 5 w 14"/>
                <a:gd name="T7" fmla="*/ 0 h 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25">
                  <a:moveTo>
                    <a:pt x="6" y="0"/>
                  </a:moveTo>
                  <a:cubicBezTo>
                    <a:pt x="4" y="5"/>
                    <a:pt x="3" y="9"/>
                    <a:pt x="0" y="13"/>
                  </a:cubicBezTo>
                  <a:cubicBezTo>
                    <a:pt x="1" y="24"/>
                    <a:pt x="1" y="25"/>
                    <a:pt x="12" y="24"/>
                  </a:cubicBezTo>
                  <a:cubicBezTo>
                    <a:pt x="14" y="12"/>
                    <a:pt x="8" y="10"/>
                    <a:pt x="6"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6" name="Freeform 104"/>
            <p:cNvSpPr/>
            <p:nvPr/>
          </p:nvSpPr>
          <p:spPr bwMode="auto">
            <a:xfrm>
              <a:off x="3017" y="1203"/>
              <a:ext cx="13" cy="18"/>
            </a:xfrm>
            <a:custGeom>
              <a:avLst/>
              <a:gdLst>
                <a:gd name="T0" fmla="*/ 6 w 14"/>
                <a:gd name="T1" fmla="*/ 0 h 25"/>
                <a:gd name="T2" fmla="*/ 0 w 14"/>
                <a:gd name="T3" fmla="*/ 9 h 25"/>
                <a:gd name="T4" fmla="*/ 11 w 14"/>
                <a:gd name="T5" fmla="*/ 17 h 25"/>
                <a:gd name="T6" fmla="*/ 6 w 14"/>
                <a:gd name="T7" fmla="*/ 0 h 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25">
                  <a:moveTo>
                    <a:pt x="6" y="0"/>
                  </a:moveTo>
                  <a:cubicBezTo>
                    <a:pt x="4" y="5"/>
                    <a:pt x="3" y="9"/>
                    <a:pt x="0" y="13"/>
                  </a:cubicBezTo>
                  <a:cubicBezTo>
                    <a:pt x="1" y="24"/>
                    <a:pt x="1" y="25"/>
                    <a:pt x="12" y="24"/>
                  </a:cubicBezTo>
                  <a:cubicBezTo>
                    <a:pt x="14" y="12"/>
                    <a:pt x="8" y="10"/>
                    <a:pt x="6" y="0"/>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7" name="Freeform 105"/>
            <p:cNvSpPr/>
            <p:nvPr/>
          </p:nvSpPr>
          <p:spPr bwMode="auto">
            <a:xfrm>
              <a:off x="3004" y="1224"/>
              <a:ext cx="12" cy="14"/>
            </a:xfrm>
            <a:custGeom>
              <a:avLst/>
              <a:gdLst>
                <a:gd name="T0" fmla="*/ 9 w 13"/>
                <a:gd name="T1" fmla="*/ 4 h 20"/>
                <a:gd name="T2" fmla="*/ 1 w 13"/>
                <a:gd name="T3" fmla="*/ 8 h 20"/>
                <a:gd name="T4" fmla="*/ 8 w 13"/>
                <a:gd name="T5" fmla="*/ 14 h 20"/>
                <a:gd name="T6" fmla="*/ 9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8" name="Freeform 106"/>
            <p:cNvSpPr/>
            <p:nvPr/>
          </p:nvSpPr>
          <p:spPr bwMode="auto">
            <a:xfrm>
              <a:off x="2976" y="1256"/>
              <a:ext cx="10" cy="14"/>
            </a:xfrm>
            <a:custGeom>
              <a:avLst/>
              <a:gdLst>
                <a:gd name="T0" fmla="*/ 8 w 13"/>
                <a:gd name="T1" fmla="*/ 4 h 20"/>
                <a:gd name="T2" fmla="*/ 1 w 13"/>
                <a:gd name="T3" fmla="*/ 8 h 20"/>
                <a:gd name="T4" fmla="*/ 7 w 13"/>
                <a:gd name="T5" fmla="*/ 14 h 20"/>
                <a:gd name="T6" fmla="*/ 8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59" name="Freeform 107"/>
            <p:cNvSpPr/>
            <p:nvPr/>
          </p:nvSpPr>
          <p:spPr bwMode="auto">
            <a:xfrm>
              <a:off x="2997" y="1243"/>
              <a:ext cx="12" cy="14"/>
            </a:xfrm>
            <a:custGeom>
              <a:avLst/>
              <a:gdLst>
                <a:gd name="T0" fmla="*/ 9 w 13"/>
                <a:gd name="T1" fmla="*/ 4 h 20"/>
                <a:gd name="T2" fmla="*/ 1 w 13"/>
                <a:gd name="T3" fmla="*/ 8 h 20"/>
                <a:gd name="T4" fmla="*/ 8 w 13"/>
                <a:gd name="T5" fmla="*/ 14 h 20"/>
                <a:gd name="T6" fmla="*/ 9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60" name="Freeform 108"/>
            <p:cNvSpPr/>
            <p:nvPr/>
          </p:nvSpPr>
          <p:spPr bwMode="auto">
            <a:xfrm>
              <a:off x="2154" y="320"/>
              <a:ext cx="12" cy="14"/>
            </a:xfrm>
            <a:custGeom>
              <a:avLst/>
              <a:gdLst>
                <a:gd name="T0" fmla="*/ 9 w 13"/>
                <a:gd name="T1" fmla="*/ 4 h 20"/>
                <a:gd name="T2" fmla="*/ 1 w 13"/>
                <a:gd name="T3" fmla="*/ 8 h 20"/>
                <a:gd name="T4" fmla="*/ 8 w 13"/>
                <a:gd name="T5" fmla="*/ 14 h 20"/>
                <a:gd name="T6" fmla="*/ 9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61" name="Freeform 109"/>
            <p:cNvSpPr/>
            <p:nvPr/>
          </p:nvSpPr>
          <p:spPr bwMode="auto">
            <a:xfrm>
              <a:off x="2084" y="288"/>
              <a:ext cx="12" cy="14"/>
            </a:xfrm>
            <a:custGeom>
              <a:avLst/>
              <a:gdLst>
                <a:gd name="T0" fmla="*/ 9 w 13"/>
                <a:gd name="T1" fmla="*/ 4 h 20"/>
                <a:gd name="T2" fmla="*/ 1 w 13"/>
                <a:gd name="T3" fmla="*/ 8 h 20"/>
                <a:gd name="T4" fmla="*/ 8 w 13"/>
                <a:gd name="T5" fmla="*/ 14 h 20"/>
                <a:gd name="T6" fmla="*/ 9 w 13"/>
                <a:gd name="T7" fmla="*/ 4 h 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20">
                  <a:moveTo>
                    <a:pt x="10" y="5"/>
                  </a:moveTo>
                  <a:cubicBezTo>
                    <a:pt x="3" y="0"/>
                    <a:pt x="5" y="6"/>
                    <a:pt x="1" y="11"/>
                  </a:cubicBezTo>
                  <a:cubicBezTo>
                    <a:pt x="0" y="18"/>
                    <a:pt x="2" y="19"/>
                    <a:pt x="9" y="20"/>
                  </a:cubicBezTo>
                  <a:cubicBezTo>
                    <a:pt x="13" y="14"/>
                    <a:pt x="10" y="12"/>
                    <a:pt x="10" y="5"/>
                  </a:cubicBezTo>
                  <a:close/>
                </a:path>
              </a:pathLst>
            </a:custGeom>
            <a:solidFill>
              <a:srgbClr val="231F2D">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sp>
          <p:nvSpPr>
            <p:cNvPr id="2162" name="Freeform 110"/>
            <p:cNvSpPr/>
            <p:nvPr/>
          </p:nvSpPr>
          <p:spPr bwMode="auto">
            <a:xfrm>
              <a:off x="1810" y="85"/>
              <a:ext cx="2370" cy="1537"/>
            </a:xfrm>
            <a:custGeom>
              <a:avLst/>
              <a:gdLst>
                <a:gd name="T0" fmla="*/ 520 w 2060"/>
                <a:gd name="T1" fmla="*/ 610 h 1644"/>
                <a:gd name="T2" fmla="*/ 383 w 2060"/>
                <a:gd name="T3" fmla="*/ 556 h 1644"/>
                <a:gd name="T4" fmla="*/ 182 w 2060"/>
                <a:gd name="T5" fmla="*/ 603 h 1644"/>
                <a:gd name="T6" fmla="*/ 53 w 2060"/>
                <a:gd name="T7" fmla="*/ 710 h 1644"/>
                <a:gd name="T8" fmla="*/ 14 w 2060"/>
                <a:gd name="T9" fmla="*/ 880 h 1644"/>
                <a:gd name="T10" fmla="*/ 168 w 2060"/>
                <a:gd name="T11" fmla="*/ 990 h 1644"/>
                <a:gd name="T12" fmla="*/ 354 w 2060"/>
                <a:gd name="T13" fmla="*/ 973 h 1644"/>
                <a:gd name="T14" fmla="*/ 456 w 2060"/>
                <a:gd name="T15" fmla="*/ 1064 h 1644"/>
                <a:gd name="T16" fmla="*/ 520 w 2060"/>
                <a:gd name="T17" fmla="*/ 1353 h 1644"/>
                <a:gd name="T18" fmla="*/ 572 w 2060"/>
                <a:gd name="T19" fmla="*/ 1522 h 1644"/>
                <a:gd name="T20" fmla="*/ 810 w 2060"/>
                <a:gd name="T21" fmla="*/ 1472 h 1644"/>
                <a:gd name="T22" fmla="*/ 940 w 2060"/>
                <a:gd name="T23" fmla="*/ 1290 h 1644"/>
                <a:gd name="T24" fmla="*/ 1018 w 2060"/>
                <a:gd name="T25" fmla="*/ 1078 h 1644"/>
                <a:gd name="T26" fmla="*/ 1148 w 2060"/>
                <a:gd name="T27" fmla="*/ 934 h 1644"/>
                <a:gd name="T28" fmla="*/ 916 w 2060"/>
                <a:gd name="T29" fmla="*/ 800 h 1644"/>
                <a:gd name="T30" fmla="*/ 940 w 2060"/>
                <a:gd name="T31" fmla="*/ 766 h 1644"/>
                <a:gd name="T32" fmla="*/ 1154 w 2060"/>
                <a:gd name="T33" fmla="*/ 856 h 1644"/>
                <a:gd name="T34" fmla="*/ 1263 w 2060"/>
                <a:gd name="T35" fmla="*/ 740 h 1644"/>
                <a:gd name="T36" fmla="*/ 1203 w 2060"/>
                <a:gd name="T37" fmla="*/ 713 h 1644"/>
                <a:gd name="T38" fmla="*/ 1069 w 2060"/>
                <a:gd name="T39" fmla="*/ 669 h 1644"/>
                <a:gd name="T40" fmla="*/ 1313 w 2060"/>
                <a:gd name="T41" fmla="*/ 711 h 1644"/>
                <a:gd name="T42" fmla="*/ 1491 w 2060"/>
                <a:gd name="T43" fmla="*/ 797 h 1644"/>
                <a:gd name="T44" fmla="*/ 1580 w 2060"/>
                <a:gd name="T45" fmla="*/ 966 h 1644"/>
                <a:gd name="T46" fmla="*/ 1850 w 2060"/>
                <a:gd name="T47" fmla="*/ 792 h 1644"/>
                <a:gd name="T48" fmla="*/ 1960 w 2060"/>
                <a:gd name="T49" fmla="*/ 963 h 1644"/>
                <a:gd name="T50" fmla="*/ 1964 w 2060"/>
                <a:gd name="T51" fmla="*/ 817 h 1644"/>
                <a:gd name="T52" fmla="*/ 2024 w 2060"/>
                <a:gd name="T53" fmla="*/ 748 h 1644"/>
                <a:gd name="T54" fmla="*/ 2051 w 2060"/>
                <a:gd name="T55" fmla="*/ 509 h 1644"/>
                <a:gd name="T56" fmla="*/ 2098 w 2060"/>
                <a:gd name="T57" fmla="*/ 494 h 1644"/>
                <a:gd name="T58" fmla="*/ 2121 w 2060"/>
                <a:gd name="T59" fmla="*/ 399 h 1644"/>
                <a:gd name="T60" fmla="*/ 2077 w 2060"/>
                <a:gd name="T61" fmla="*/ 211 h 1644"/>
                <a:gd name="T62" fmla="*/ 2185 w 2060"/>
                <a:gd name="T63" fmla="*/ 101 h 1644"/>
                <a:gd name="T64" fmla="*/ 2240 w 2060"/>
                <a:gd name="T65" fmla="*/ 195 h 1644"/>
                <a:gd name="T66" fmla="*/ 2235 w 2060"/>
                <a:gd name="T67" fmla="*/ 115 h 1644"/>
                <a:gd name="T68" fmla="*/ 2272 w 2060"/>
                <a:gd name="T69" fmla="*/ 48 h 1644"/>
                <a:gd name="T70" fmla="*/ 2345 w 2060"/>
                <a:gd name="T71" fmla="*/ 0 h 1644"/>
                <a:gd name="T72" fmla="*/ 2094 w 2060"/>
                <a:gd name="T73" fmla="*/ 59 h 1644"/>
                <a:gd name="T74" fmla="*/ 1821 w 2060"/>
                <a:gd name="T75" fmla="*/ 78 h 1644"/>
                <a:gd name="T76" fmla="*/ 1552 w 2060"/>
                <a:gd name="T77" fmla="*/ 28 h 1644"/>
                <a:gd name="T78" fmla="*/ 1302 w 2060"/>
                <a:gd name="T79" fmla="*/ 61 h 1644"/>
                <a:gd name="T80" fmla="*/ 1197 w 2060"/>
                <a:gd name="T81" fmla="*/ 159 h 1644"/>
                <a:gd name="T82" fmla="*/ 1065 w 2060"/>
                <a:gd name="T83" fmla="*/ 128 h 1644"/>
                <a:gd name="T84" fmla="*/ 872 w 2060"/>
                <a:gd name="T85" fmla="*/ 171 h 1644"/>
                <a:gd name="T86" fmla="*/ 767 w 2060"/>
                <a:gd name="T87" fmla="*/ 131 h 1644"/>
                <a:gd name="T88" fmla="*/ 419 w 2060"/>
                <a:gd name="T89" fmla="*/ 232 h 1644"/>
                <a:gd name="T90" fmla="*/ 616 w 2060"/>
                <a:gd name="T91" fmla="*/ 199 h 1644"/>
                <a:gd name="T92" fmla="*/ 734 w 2060"/>
                <a:gd name="T93" fmla="*/ 258 h 1644"/>
                <a:gd name="T94" fmla="*/ 510 w 2060"/>
                <a:gd name="T95" fmla="*/ 334 h 1644"/>
                <a:gd name="T96" fmla="*/ 316 w 2060"/>
                <a:gd name="T97" fmla="*/ 389 h 1644"/>
                <a:gd name="T98" fmla="*/ 192 w 2060"/>
                <a:gd name="T99" fmla="*/ 502 h 1644"/>
                <a:gd name="T100" fmla="*/ 326 w 2060"/>
                <a:gd name="T101" fmla="*/ 516 h 1644"/>
                <a:gd name="T102" fmla="*/ 438 w 2060"/>
                <a:gd name="T103" fmla="*/ 536 h 1644"/>
                <a:gd name="T104" fmla="*/ 567 w 2060"/>
                <a:gd name="T105" fmla="*/ 552 h 1644"/>
                <a:gd name="T106" fmla="*/ 560 w 2060"/>
                <a:gd name="T107" fmla="*/ 479 h 1644"/>
                <a:gd name="T108" fmla="*/ 681 w 2060"/>
                <a:gd name="T109" fmla="*/ 512 h 1644"/>
                <a:gd name="T110" fmla="*/ 789 w 2060"/>
                <a:gd name="T111" fmla="*/ 439 h 1644"/>
                <a:gd name="T112" fmla="*/ 888 w 2060"/>
                <a:gd name="T113" fmla="*/ 449 h 1644"/>
                <a:gd name="T114" fmla="*/ 735 w 2060"/>
                <a:gd name="T115" fmla="*/ 559 h 16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60" h="1644">
                  <a:moveTo>
                    <a:pt x="697" y="677"/>
                  </a:moveTo>
                  <a:cubicBezTo>
                    <a:pt x="659" y="675"/>
                    <a:pt x="652" y="669"/>
                    <a:pt x="618" y="667"/>
                  </a:cubicBezTo>
                  <a:cubicBezTo>
                    <a:pt x="607" y="666"/>
                    <a:pt x="594" y="661"/>
                    <a:pt x="582" y="658"/>
                  </a:cubicBezTo>
                  <a:cubicBezTo>
                    <a:pt x="577" y="655"/>
                    <a:pt x="568" y="650"/>
                    <a:pt x="568" y="650"/>
                  </a:cubicBezTo>
                  <a:cubicBezTo>
                    <a:pt x="551" y="652"/>
                    <a:pt x="557" y="655"/>
                    <a:pt x="546" y="658"/>
                  </a:cubicBezTo>
                  <a:cubicBezTo>
                    <a:pt x="540" y="667"/>
                    <a:pt x="542" y="669"/>
                    <a:pt x="546" y="677"/>
                  </a:cubicBezTo>
                  <a:cubicBezTo>
                    <a:pt x="548" y="680"/>
                    <a:pt x="550" y="686"/>
                    <a:pt x="550" y="686"/>
                  </a:cubicBezTo>
                  <a:cubicBezTo>
                    <a:pt x="526" y="694"/>
                    <a:pt x="506" y="678"/>
                    <a:pt x="488" y="670"/>
                  </a:cubicBezTo>
                  <a:cubicBezTo>
                    <a:pt x="481" y="653"/>
                    <a:pt x="472" y="655"/>
                    <a:pt x="452" y="653"/>
                  </a:cubicBezTo>
                  <a:cubicBezTo>
                    <a:pt x="446" y="648"/>
                    <a:pt x="444" y="648"/>
                    <a:pt x="437" y="650"/>
                  </a:cubicBezTo>
                  <a:cubicBezTo>
                    <a:pt x="427" y="647"/>
                    <a:pt x="433" y="648"/>
                    <a:pt x="423" y="642"/>
                  </a:cubicBezTo>
                  <a:cubicBezTo>
                    <a:pt x="421" y="641"/>
                    <a:pt x="418" y="639"/>
                    <a:pt x="418" y="639"/>
                  </a:cubicBezTo>
                  <a:cubicBezTo>
                    <a:pt x="416" y="638"/>
                    <a:pt x="413" y="633"/>
                    <a:pt x="413" y="630"/>
                  </a:cubicBezTo>
                  <a:cubicBezTo>
                    <a:pt x="415" y="625"/>
                    <a:pt x="418" y="616"/>
                    <a:pt x="418" y="616"/>
                  </a:cubicBezTo>
                  <a:cubicBezTo>
                    <a:pt x="416" y="592"/>
                    <a:pt x="421" y="588"/>
                    <a:pt x="398" y="591"/>
                  </a:cubicBezTo>
                  <a:cubicBezTo>
                    <a:pt x="390" y="598"/>
                    <a:pt x="390" y="595"/>
                    <a:pt x="381" y="592"/>
                  </a:cubicBezTo>
                  <a:cubicBezTo>
                    <a:pt x="370" y="592"/>
                    <a:pt x="361" y="595"/>
                    <a:pt x="348" y="597"/>
                  </a:cubicBezTo>
                  <a:cubicBezTo>
                    <a:pt x="344" y="595"/>
                    <a:pt x="337" y="597"/>
                    <a:pt x="333" y="595"/>
                  </a:cubicBezTo>
                  <a:cubicBezTo>
                    <a:pt x="331" y="594"/>
                    <a:pt x="330" y="592"/>
                    <a:pt x="328" y="592"/>
                  </a:cubicBezTo>
                  <a:cubicBezTo>
                    <a:pt x="314" y="591"/>
                    <a:pt x="296" y="597"/>
                    <a:pt x="283" y="602"/>
                  </a:cubicBezTo>
                  <a:cubicBezTo>
                    <a:pt x="276" y="603"/>
                    <a:pt x="268" y="606"/>
                    <a:pt x="260" y="608"/>
                  </a:cubicBezTo>
                  <a:cubicBezTo>
                    <a:pt x="255" y="609"/>
                    <a:pt x="246" y="613"/>
                    <a:pt x="246" y="613"/>
                  </a:cubicBezTo>
                  <a:cubicBezTo>
                    <a:pt x="228" y="611"/>
                    <a:pt x="209" y="609"/>
                    <a:pt x="189" y="611"/>
                  </a:cubicBezTo>
                  <a:cubicBezTo>
                    <a:pt x="184" y="613"/>
                    <a:pt x="180" y="614"/>
                    <a:pt x="175" y="617"/>
                  </a:cubicBezTo>
                  <a:cubicBezTo>
                    <a:pt x="173" y="619"/>
                    <a:pt x="173" y="620"/>
                    <a:pt x="173" y="622"/>
                  </a:cubicBezTo>
                  <a:cubicBezTo>
                    <a:pt x="172" y="623"/>
                    <a:pt x="169" y="623"/>
                    <a:pt x="169" y="625"/>
                  </a:cubicBezTo>
                  <a:cubicBezTo>
                    <a:pt x="163" y="634"/>
                    <a:pt x="167" y="641"/>
                    <a:pt x="158" y="645"/>
                  </a:cubicBezTo>
                  <a:cubicBezTo>
                    <a:pt x="153" y="648"/>
                    <a:pt x="149" y="652"/>
                    <a:pt x="144" y="655"/>
                  </a:cubicBezTo>
                  <a:cubicBezTo>
                    <a:pt x="141" y="656"/>
                    <a:pt x="135" y="659"/>
                    <a:pt x="135" y="659"/>
                  </a:cubicBezTo>
                  <a:cubicBezTo>
                    <a:pt x="133" y="664"/>
                    <a:pt x="130" y="666"/>
                    <a:pt x="130" y="669"/>
                  </a:cubicBezTo>
                  <a:cubicBezTo>
                    <a:pt x="128" y="677"/>
                    <a:pt x="132" y="691"/>
                    <a:pt x="124" y="698"/>
                  </a:cubicBezTo>
                  <a:cubicBezTo>
                    <a:pt x="118" y="703"/>
                    <a:pt x="108" y="709"/>
                    <a:pt x="101" y="711"/>
                  </a:cubicBezTo>
                  <a:cubicBezTo>
                    <a:pt x="101" y="711"/>
                    <a:pt x="90" y="716"/>
                    <a:pt x="87" y="716"/>
                  </a:cubicBezTo>
                  <a:cubicBezTo>
                    <a:pt x="85" y="717"/>
                    <a:pt x="82" y="717"/>
                    <a:pt x="82" y="717"/>
                  </a:cubicBezTo>
                  <a:cubicBezTo>
                    <a:pt x="76" y="725"/>
                    <a:pt x="68" y="733"/>
                    <a:pt x="60" y="738"/>
                  </a:cubicBezTo>
                  <a:cubicBezTo>
                    <a:pt x="56" y="745"/>
                    <a:pt x="53" y="755"/>
                    <a:pt x="46" y="759"/>
                  </a:cubicBezTo>
                  <a:cubicBezTo>
                    <a:pt x="43" y="764"/>
                    <a:pt x="37" y="767"/>
                    <a:pt x="31" y="773"/>
                  </a:cubicBezTo>
                  <a:cubicBezTo>
                    <a:pt x="26" y="780"/>
                    <a:pt x="25" y="789"/>
                    <a:pt x="23" y="797"/>
                  </a:cubicBezTo>
                  <a:cubicBezTo>
                    <a:pt x="20" y="803"/>
                    <a:pt x="19" y="809"/>
                    <a:pt x="17" y="816"/>
                  </a:cubicBezTo>
                  <a:cubicBezTo>
                    <a:pt x="15" y="817"/>
                    <a:pt x="14" y="824"/>
                    <a:pt x="14" y="824"/>
                  </a:cubicBezTo>
                  <a:cubicBezTo>
                    <a:pt x="15" y="831"/>
                    <a:pt x="26" y="842"/>
                    <a:pt x="26" y="842"/>
                  </a:cubicBezTo>
                  <a:cubicBezTo>
                    <a:pt x="26" y="847"/>
                    <a:pt x="17" y="855"/>
                    <a:pt x="17" y="855"/>
                  </a:cubicBezTo>
                  <a:cubicBezTo>
                    <a:pt x="14" y="863"/>
                    <a:pt x="17" y="867"/>
                    <a:pt x="25" y="870"/>
                  </a:cubicBezTo>
                  <a:cubicBezTo>
                    <a:pt x="28" y="884"/>
                    <a:pt x="17" y="902"/>
                    <a:pt x="6" y="909"/>
                  </a:cubicBezTo>
                  <a:cubicBezTo>
                    <a:pt x="0" y="927"/>
                    <a:pt x="5" y="927"/>
                    <a:pt x="12" y="941"/>
                  </a:cubicBezTo>
                  <a:cubicBezTo>
                    <a:pt x="23" y="963"/>
                    <a:pt x="29" y="969"/>
                    <a:pt x="53" y="977"/>
                  </a:cubicBezTo>
                  <a:cubicBezTo>
                    <a:pt x="60" y="986"/>
                    <a:pt x="56" y="983"/>
                    <a:pt x="63" y="989"/>
                  </a:cubicBezTo>
                  <a:cubicBezTo>
                    <a:pt x="62" y="994"/>
                    <a:pt x="59" y="997"/>
                    <a:pt x="59" y="1002"/>
                  </a:cubicBezTo>
                  <a:cubicBezTo>
                    <a:pt x="57" y="1009"/>
                    <a:pt x="70" y="1020"/>
                    <a:pt x="74" y="1027"/>
                  </a:cubicBezTo>
                  <a:cubicBezTo>
                    <a:pt x="77" y="1031"/>
                    <a:pt x="91" y="1036"/>
                    <a:pt x="91" y="1036"/>
                  </a:cubicBezTo>
                  <a:cubicBezTo>
                    <a:pt x="94" y="1036"/>
                    <a:pt x="96" y="1036"/>
                    <a:pt x="98" y="1034"/>
                  </a:cubicBezTo>
                  <a:cubicBezTo>
                    <a:pt x="99" y="1034"/>
                    <a:pt x="98" y="1031"/>
                    <a:pt x="99" y="1030"/>
                  </a:cubicBezTo>
                  <a:cubicBezTo>
                    <a:pt x="101" y="1030"/>
                    <a:pt x="107" y="1038"/>
                    <a:pt x="108" y="1038"/>
                  </a:cubicBezTo>
                  <a:cubicBezTo>
                    <a:pt x="119" y="1047"/>
                    <a:pt x="133" y="1055"/>
                    <a:pt x="146" y="1059"/>
                  </a:cubicBezTo>
                  <a:cubicBezTo>
                    <a:pt x="149" y="1067"/>
                    <a:pt x="152" y="1066"/>
                    <a:pt x="159" y="1064"/>
                  </a:cubicBezTo>
                  <a:cubicBezTo>
                    <a:pt x="163" y="1061"/>
                    <a:pt x="166" y="1059"/>
                    <a:pt x="169" y="1058"/>
                  </a:cubicBezTo>
                  <a:cubicBezTo>
                    <a:pt x="172" y="1056"/>
                    <a:pt x="178" y="1055"/>
                    <a:pt x="178" y="1055"/>
                  </a:cubicBezTo>
                  <a:cubicBezTo>
                    <a:pt x="192" y="1059"/>
                    <a:pt x="209" y="1061"/>
                    <a:pt x="224" y="1063"/>
                  </a:cubicBezTo>
                  <a:cubicBezTo>
                    <a:pt x="231" y="1067"/>
                    <a:pt x="229" y="1070"/>
                    <a:pt x="238" y="1069"/>
                  </a:cubicBezTo>
                  <a:cubicBezTo>
                    <a:pt x="238" y="1063"/>
                    <a:pt x="238" y="1056"/>
                    <a:pt x="238" y="1050"/>
                  </a:cubicBezTo>
                  <a:cubicBezTo>
                    <a:pt x="241" y="1041"/>
                    <a:pt x="257" y="1059"/>
                    <a:pt x="260" y="1061"/>
                  </a:cubicBezTo>
                  <a:cubicBezTo>
                    <a:pt x="266" y="1050"/>
                    <a:pt x="279" y="1052"/>
                    <a:pt x="291" y="1050"/>
                  </a:cubicBezTo>
                  <a:cubicBezTo>
                    <a:pt x="297" y="1049"/>
                    <a:pt x="302" y="1044"/>
                    <a:pt x="308" y="1041"/>
                  </a:cubicBezTo>
                  <a:cubicBezTo>
                    <a:pt x="319" y="1042"/>
                    <a:pt x="330" y="1045"/>
                    <a:pt x="341" y="1049"/>
                  </a:cubicBezTo>
                  <a:cubicBezTo>
                    <a:pt x="342" y="1050"/>
                    <a:pt x="344" y="1055"/>
                    <a:pt x="344" y="1058"/>
                  </a:cubicBezTo>
                  <a:cubicBezTo>
                    <a:pt x="344" y="1061"/>
                    <a:pt x="342" y="1067"/>
                    <a:pt x="342" y="1067"/>
                  </a:cubicBezTo>
                  <a:cubicBezTo>
                    <a:pt x="347" y="1070"/>
                    <a:pt x="355" y="1072"/>
                    <a:pt x="361" y="1075"/>
                  </a:cubicBezTo>
                  <a:cubicBezTo>
                    <a:pt x="362" y="1075"/>
                    <a:pt x="365" y="1077"/>
                    <a:pt x="365" y="1077"/>
                  </a:cubicBezTo>
                  <a:cubicBezTo>
                    <a:pt x="375" y="1074"/>
                    <a:pt x="384" y="1074"/>
                    <a:pt x="393" y="1080"/>
                  </a:cubicBezTo>
                  <a:cubicBezTo>
                    <a:pt x="396" y="1083"/>
                    <a:pt x="398" y="1088"/>
                    <a:pt x="401" y="1092"/>
                  </a:cubicBezTo>
                  <a:cubicBezTo>
                    <a:pt x="404" y="1095"/>
                    <a:pt x="407" y="1102"/>
                    <a:pt x="407" y="1102"/>
                  </a:cubicBezTo>
                  <a:cubicBezTo>
                    <a:pt x="404" y="1114"/>
                    <a:pt x="399" y="1127"/>
                    <a:pt x="396" y="1138"/>
                  </a:cubicBezTo>
                  <a:cubicBezTo>
                    <a:pt x="393" y="1147"/>
                    <a:pt x="395" y="1141"/>
                    <a:pt x="389" y="1152"/>
                  </a:cubicBezTo>
                  <a:cubicBezTo>
                    <a:pt x="387" y="1153"/>
                    <a:pt x="385" y="1156"/>
                    <a:pt x="385" y="1156"/>
                  </a:cubicBezTo>
                  <a:cubicBezTo>
                    <a:pt x="389" y="1185"/>
                    <a:pt x="396" y="1180"/>
                    <a:pt x="410" y="1197"/>
                  </a:cubicBezTo>
                  <a:cubicBezTo>
                    <a:pt x="427" y="1219"/>
                    <a:pt x="440" y="1239"/>
                    <a:pt x="447" y="1266"/>
                  </a:cubicBezTo>
                  <a:cubicBezTo>
                    <a:pt x="446" y="1280"/>
                    <a:pt x="452" y="1314"/>
                    <a:pt x="435" y="1325"/>
                  </a:cubicBezTo>
                  <a:cubicBezTo>
                    <a:pt x="427" y="1347"/>
                    <a:pt x="433" y="1325"/>
                    <a:pt x="430" y="1367"/>
                  </a:cubicBezTo>
                  <a:cubicBezTo>
                    <a:pt x="429" y="1377"/>
                    <a:pt x="421" y="1381"/>
                    <a:pt x="418" y="1391"/>
                  </a:cubicBezTo>
                  <a:cubicBezTo>
                    <a:pt x="421" y="1413"/>
                    <a:pt x="430" y="1422"/>
                    <a:pt x="446" y="1438"/>
                  </a:cubicBezTo>
                  <a:cubicBezTo>
                    <a:pt x="449" y="1441"/>
                    <a:pt x="450" y="1442"/>
                    <a:pt x="452" y="1447"/>
                  </a:cubicBezTo>
                  <a:cubicBezTo>
                    <a:pt x="454" y="1450"/>
                    <a:pt x="455" y="1456"/>
                    <a:pt x="455" y="1456"/>
                  </a:cubicBezTo>
                  <a:cubicBezTo>
                    <a:pt x="457" y="1475"/>
                    <a:pt x="458" y="1488"/>
                    <a:pt x="460" y="1505"/>
                  </a:cubicBezTo>
                  <a:cubicBezTo>
                    <a:pt x="461" y="1514"/>
                    <a:pt x="461" y="1511"/>
                    <a:pt x="464" y="1522"/>
                  </a:cubicBezTo>
                  <a:cubicBezTo>
                    <a:pt x="466" y="1524"/>
                    <a:pt x="466" y="1527"/>
                    <a:pt x="466" y="1527"/>
                  </a:cubicBezTo>
                  <a:cubicBezTo>
                    <a:pt x="468" y="1542"/>
                    <a:pt x="469" y="1552"/>
                    <a:pt x="481" y="1561"/>
                  </a:cubicBezTo>
                  <a:cubicBezTo>
                    <a:pt x="485" y="1566"/>
                    <a:pt x="488" y="1569"/>
                    <a:pt x="494" y="1572"/>
                  </a:cubicBezTo>
                  <a:cubicBezTo>
                    <a:pt x="497" y="1585"/>
                    <a:pt x="503" y="1597"/>
                    <a:pt x="506" y="1610"/>
                  </a:cubicBezTo>
                  <a:cubicBezTo>
                    <a:pt x="506" y="1614"/>
                    <a:pt x="508" y="1619"/>
                    <a:pt x="505" y="1622"/>
                  </a:cubicBezTo>
                  <a:cubicBezTo>
                    <a:pt x="503" y="1625"/>
                    <a:pt x="497" y="1628"/>
                    <a:pt x="497" y="1628"/>
                  </a:cubicBezTo>
                  <a:cubicBezTo>
                    <a:pt x="488" y="1642"/>
                    <a:pt x="509" y="1644"/>
                    <a:pt x="517" y="1644"/>
                  </a:cubicBezTo>
                  <a:cubicBezTo>
                    <a:pt x="539" y="1639"/>
                    <a:pt x="557" y="1635"/>
                    <a:pt x="579" y="1633"/>
                  </a:cubicBezTo>
                  <a:cubicBezTo>
                    <a:pt x="598" y="1630"/>
                    <a:pt x="613" y="1627"/>
                    <a:pt x="632" y="1624"/>
                  </a:cubicBezTo>
                  <a:cubicBezTo>
                    <a:pt x="635" y="1624"/>
                    <a:pt x="638" y="1622"/>
                    <a:pt x="641" y="1621"/>
                  </a:cubicBezTo>
                  <a:cubicBezTo>
                    <a:pt x="642" y="1621"/>
                    <a:pt x="644" y="1619"/>
                    <a:pt x="646" y="1617"/>
                  </a:cubicBezTo>
                  <a:cubicBezTo>
                    <a:pt x="649" y="1617"/>
                    <a:pt x="655" y="1616"/>
                    <a:pt x="655" y="1616"/>
                  </a:cubicBezTo>
                  <a:cubicBezTo>
                    <a:pt x="659" y="1610"/>
                    <a:pt x="664" y="1603"/>
                    <a:pt x="670" y="1600"/>
                  </a:cubicBezTo>
                  <a:cubicBezTo>
                    <a:pt x="675" y="1594"/>
                    <a:pt x="678" y="1591"/>
                    <a:pt x="683" y="1588"/>
                  </a:cubicBezTo>
                  <a:cubicBezTo>
                    <a:pt x="687" y="1581"/>
                    <a:pt x="697" y="1577"/>
                    <a:pt x="704" y="1574"/>
                  </a:cubicBezTo>
                  <a:cubicBezTo>
                    <a:pt x="715" y="1563"/>
                    <a:pt x="726" y="1550"/>
                    <a:pt x="731" y="1535"/>
                  </a:cubicBezTo>
                  <a:cubicBezTo>
                    <a:pt x="731" y="1531"/>
                    <a:pt x="729" y="1528"/>
                    <a:pt x="729" y="1525"/>
                  </a:cubicBezTo>
                  <a:cubicBezTo>
                    <a:pt x="729" y="1494"/>
                    <a:pt x="737" y="1505"/>
                    <a:pt x="754" y="1494"/>
                  </a:cubicBezTo>
                  <a:cubicBezTo>
                    <a:pt x="759" y="1488"/>
                    <a:pt x="762" y="1483"/>
                    <a:pt x="765" y="1475"/>
                  </a:cubicBezTo>
                  <a:cubicBezTo>
                    <a:pt x="763" y="1458"/>
                    <a:pt x="765" y="1439"/>
                    <a:pt x="755" y="1424"/>
                  </a:cubicBezTo>
                  <a:cubicBezTo>
                    <a:pt x="759" y="1413"/>
                    <a:pt x="771" y="1419"/>
                    <a:pt x="779" y="1422"/>
                  </a:cubicBezTo>
                  <a:cubicBezTo>
                    <a:pt x="782" y="1427"/>
                    <a:pt x="782" y="1435"/>
                    <a:pt x="785" y="1427"/>
                  </a:cubicBezTo>
                  <a:cubicBezTo>
                    <a:pt x="786" y="1416"/>
                    <a:pt x="786" y="1405"/>
                    <a:pt x="786" y="1396"/>
                  </a:cubicBezTo>
                  <a:cubicBezTo>
                    <a:pt x="788" y="1386"/>
                    <a:pt x="810" y="1385"/>
                    <a:pt x="817" y="1380"/>
                  </a:cubicBezTo>
                  <a:cubicBezTo>
                    <a:pt x="820" y="1374"/>
                    <a:pt x="831" y="1367"/>
                    <a:pt x="837" y="1363"/>
                  </a:cubicBezTo>
                  <a:cubicBezTo>
                    <a:pt x="841" y="1361"/>
                    <a:pt x="847" y="1356"/>
                    <a:pt x="847" y="1356"/>
                  </a:cubicBezTo>
                  <a:cubicBezTo>
                    <a:pt x="855" y="1345"/>
                    <a:pt x="845" y="1333"/>
                    <a:pt x="844" y="1320"/>
                  </a:cubicBezTo>
                  <a:cubicBezTo>
                    <a:pt x="845" y="1310"/>
                    <a:pt x="847" y="1308"/>
                    <a:pt x="850" y="1299"/>
                  </a:cubicBezTo>
                  <a:cubicBezTo>
                    <a:pt x="847" y="1288"/>
                    <a:pt x="842" y="1288"/>
                    <a:pt x="834" y="1280"/>
                  </a:cubicBezTo>
                  <a:cubicBezTo>
                    <a:pt x="833" y="1275"/>
                    <a:pt x="830" y="1266"/>
                    <a:pt x="830" y="1266"/>
                  </a:cubicBezTo>
                  <a:cubicBezTo>
                    <a:pt x="831" y="1250"/>
                    <a:pt x="831" y="1236"/>
                    <a:pt x="831" y="1220"/>
                  </a:cubicBezTo>
                  <a:cubicBezTo>
                    <a:pt x="833" y="1192"/>
                    <a:pt x="861" y="1183"/>
                    <a:pt x="876" y="1166"/>
                  </a:cubicBezTo>
                  <a:cubicBezTo>
                    <a:pt x="879" y="1160"/>
                    <a:pt x="884" y="1160"/>
                    <a:pt x="885" y="1153"/>
                  </a:cubicBezTo>
                  <a:cubicBezTo>
                    <a:pt x="890" y="1144"/>
                    <a:pt x="889" y="1142"/>
                    <a:pt x="895" y="1136"/>
                  </a:cubicBezTo>
                  <a:cubicBezTo>
                    <a:pt x="898" y="1127"/>
                    <a:pt x="906" y="1114"/>
                    <a:pt x="915" y="1111"/>
                  </a:cubicBezTo>
                  <a:cubicBezTo>
                    <a:pt x="920" y="1105"/>
                    <a:pt x="924" y="1099"/>
                    <a:pt x="930" y="1094"/>
                  </a:cubicBezTo>
                  <a:cubicBezTo>
                    <a:pt x="935" y="1089"/>
                    <a:pt x="938" y="1089"/>
                    <a:pt x="943" y="1084"/>
                  </a:cubicBezTo>
                  <a:cubicBezTo>
                    <a:pt x="947" y="1080"/>
                    <a:pt x="949" y="1078"/>
                    <a:pt x="955" y="1077"/>
                  </a:cubicBezTo>
                  <a:cubicBezTo>
                    <a:pt x="961" y="1066"/>
                    <a:pt x="958" y="1069"/>
                    <a:pt x="966" y="1064"/>
                  </a:cubicBezTo>
                  <a:cubicBezTo>
                    <a:pt x="972" y="1055"/>
                    <a:pt x="978" y="1045"/>
                    <a:pt x="983" y="1036"/>
                  </a:cubicBezTo>
                  <a:cubicBezTo>
                    <a:pt x="988" y="1030"/>
                    <a:pt x="989" y="1019"/>
                    <a:pt x="991" y="1013"/>
                  </a:cubicBezTo>
                  <a:cubicBezTo>
                    <a:pt x="994" y="1003"/>
                    <a:pt x="992" y="1009"/>
                    <a:pt x="998" y="999"/>
                  </a:cubicBezTo>
                  <a:cubicBezTo>
                    <a:pt x="1003" y="992"/>
                    <a:pt x="1003" y="984"/>
                    <a:pt x="1005" y="977"/>
                  </a:cubicBezTo>
                  <a:cubicBezTo>
                    <a:pt x="1003" y="966"/>
                    <a:pt x="1000" y="970"/>
                    <a:pt x="989" y="974"/>
                  </a:cubicBezTo>
                  <a:cubicBezTo>
                    <a:pt x="971" y="986"/>
                    <a:pt x="941" y="983"/>
                    <a:pt x="921" y="983"/>
                  </a:cubicBezTo>
                  <a:cubicBezTo>
                    <a:pt x="892" y="981"/>
                    <a:pt x="895" y="977"/>
                    <a:pt x="878" y="961"/>
                  </a:cubicBezTo>
                  <a:cubicBezTo>
                    <a:pt x="875" y="949"/>
                    <a:pt x="867" y="944"/>
                    <a:pt x="858" y="936"/>
                  </a:cubicBezTo>
                  <a:cubicBezTo>
                    <a:pt x="853" y="933"/>
                    <a:pt x="844" y="930"/>
                    <a:pt x="844" y="930"/>
                  </a:cubicBezTo>
                  <a:cubicBezTo>
                    <a:pt x="837" y="909"/>
                    <a:pt x="828" y="891"/>
                    <a:pt x="817" y="872"/>
                  </a:cubicBezTo>
                  <a:cubicBezTo>
                    <a:pt x="811" y="866"/>
                    <a:pt x="816" y="869"/>
                    <a:pt x="805" y="863"/>
                  </a:cubicBezTo>
                  <a:cubicBezTo>
                    <a:pt x="802" y="859"/>
                    <a:pt x="796" y="856"/>
                    <a:pt x="796" y="856"/>
                  </a:cubicBezTo>
                  <a:cubicBezTo>
                    <a:pt x="786" y="842"/>
                    <a:pt x="794" y="825"/>
                    <a:pt x="785" y="813"/>
                  </a:cubicBezTo>
                  <a:cubicBezTo>
                    <a:pt x="774" y="794"/>
                    <a:pt x="759" y="772"/>
                    <a:pt x="745" y="758"/>
                  </a:cubicBezTo>
                  <a:cubicBezTo>
                    <a:pt x="742" y="744"/>
                    <a:pt x="737" y="736"/>
                    <a:pt x="729" y="723"/>
                  </a:cubicBezTo>
                  <a:cubicBezTo>
                    <a:pt x="726" y="720"/>
                    <a:pt x="723" y="709"/>
                    <a:pt x="723" y="709"/>
                  </a:cubicBezTo>
                  <a:cubicBezTo>
                    <a:pt x="740" y="705"/>
                    <a:pt x="757" y="733"/>
                    <a:pt x="766" y="744"/>
                  </a:cubicBezTo>
                  <a:cubicBezTo>
                    <a:pt x="771" y="758"/>
                    <a:pt x="771" y="759"/>
                    <a:pt x="786" y="764"/>
                  </a:cubicBezTo>
                  <a:cubicBezTo>
                    <a:pt x="793" y="766"/>
                    <a:pt x="800" y="773"/>
                    <a:pt x="800" y="773"/>
                  </a:cubicBezTo>
                  <a:cubicBezTo>
                    <a:pt x="803" y="780"/>
                    <a:pt x="808" y="784"/>
                    <a:pt x="813" y="791"/>
                  </a:cubicBezTo>
                  <a:cubicBezTo>
                    <a:pt x="813" y="803"/>
                    <a:pt x="814" y="809"/>
                    <a:pt x="817" y="819"/>
                  </a:cubicBezTo>
                  <a:cubicBezTo>
                    <a:pt x="819" y="842"/>
                    <a:pt x="820" y="841"/>
                    <a:pt x="839" y="847"/>
                  </a:cubicBezTo>
                  <a:cubicBezTo>
                    <a:pt x="844" y="852"/>
                    <a:pt x="847" y="856"/>
                    <a:pt x="851" y="861"/>
                  </a:cubicBezTo>
                  <a:cubicBezTo>
                    <a:pt x="851" y="863"/>
                    <a:pt x="853" y="864"/>
                    <a:pt x="853" y="866"/>
                  </a:cubicBezTo>
                  <a:cubicBezTo>
                    <a:pt x="853" y="869"/>
                    <a:pt x="853" y="874"/>
                    <a:pt x="855" y="877"/>
                  </a:cubicBezTo>
                  <a:cubicBezTo>
                    <a:pt x="856" y="884"/>
                    <a:pt x="870" y="889"/>
                    <a:pt x="875" y="894"/>
                  </a:cubicBezTo>
                  <a:cubicBezTo>
                    <a:pt x="887" y="927"/>
                    <a:pt x="870" y="945"/>
                    <a:pt x="910" y="955"/>
                  </a:cubicBezTo>
                  <a:cubicBezTo>
                    <a:pt x="921" y="953"/>
                    <a:pt x="926" y="955"/>
                    <a:pt x="933" y="949"/>
                  </a:cubicBezTo>
                  <a:cubicBezTo>
                    <a:pt x="938" y="942"/>
                    <a:pt x="944" y="941"/>
                    <a:pt x="951" y="936"/>
                  </a:cubicBezTo>
                  <a:cubicBezTo>
                    <a:pt x="972" y="924"/>
                    <a:pt x="978" y="920"/>
                    <a:pt x="1003" y="916"/>
                  </a:cubicBezTo>
                  <a:cubicBezTo>
                    <a:pt x="1009" y="914"/>
                    <a:pt x="1017" y="911"/>
                    <a:pt x="1025" y="909"/>
                  </a:cubicBezTo>
                  <a:cubicBezTo>
                    <a:pt x="1031" y="906"/>
                    <a:pt x="1036" y="899"/>
                    <a:pt x="1042" y="897"/>
                  </a:cubicBezTo>
                  <a:cubicBezTo>
                    <a:pt x="1051" y="894"/>
                    <a:pt x="1060" y="894"/>
                    <a:pt x="1068" y="888"/>
                  </a:cubicBezTo>
                  <a:cubicBezTo>
                    <a:pt x="1073" y="881"/>
                    <a:pt x="1079" y="877"/>
                    <a:pt x="1084" y="869"/>
                  </a:cubicBezTo>
                  <a:cubicBezTo>
                    <a:pt x="1087" y="861"/>
                    <a:pt x="1088" y="850"/>
                    <a:pt x="1098" y="844"/>
                  </a:cubicBezTo>
                  <a:cubicBezTo>
                    <a:pt x="1104" y="836"/>
                    <a:pt x="1105" y="825"/>
                    <a:pt x="1108" y="816"/>
                  </a:cubicBezTo>
                  <a:cubicBezTo>
                    <a:pt x="1110" y="811"/>
                    <a:pt x="1115" y="808"/>
                    <a:pt x="1116" y="803"/>
                  </a:cubicBezTo>
                  <a:cubicBezTo>
                    <a:pt x="1110" y="800"/>
                    <a:pt x="1110" y="805"/>
                    <a:pt x="1102" y="808"/>
                  </a:cubicBezTo>
                  <a:cubicBezTo>
                    <a:pt x="1099" y="802"/>
                    <a:pt x="1104" y="795"/>
                    <a:pt x="1098" y="792"/>
                  </a:cubicBezTo>
                  <a:cubicBezTo>
                    <a:pt x="1094" y="789"/>
                    <a:pt x="1084" y="788"/>
                    <a:pt x="1084" y="788"/>
                  </a:cubicBezTo>
                  <a:cubicBezTo>
                    <a:pt x="1077" y="780"/>
                    <a:pt x="1076" y="783"/>
                    <a:pt x="1067" y="786"/>
                  </a:cubicBezTo>
                  <a:cubicBezTo>
                    <a:pt x="1064" y="788"/>
                    <a:pt x="1057" y="789"/>
                    <a:pt x="1057" y="789"/>
                  </a:cubicBezTo>
                  <a:cubicBezTo>
                    <a:pt x="1054" y="789"/>
                    <a:pt x="1051" y="789"/>
                    <a:pt x="1048" y="788"/>
                  </a:cubicBezTo>
                  <a:cubicBezTo>
                    <a:pt x="1046" y="786"/>
                    <a:pt x="1045" y="778"/>
                    <a:pt x="1045" y="778"/>
                  </a:cubicBezTo>
                  <a:cubicBezTo>
                    <a:pt x="1046" y="778"/>
                    <a:pt x="1048" y="777"/>
                    <a:pt x="1050" y="775"/>
                  </a:cubicBezTo>
                  <a:cubicBezTo>
                    <a:pt x="1060" y="772"/>
                    <a:pt x="1067" y="778"/>
                    <a:pt x="1060" y="763"/>
                  </a:cubicBezTo>
                  <a:cubicBezTo>
                    <a:pt x="1059" y="763"/>
                    <a:pt x="1057" y="761"/>
                    <a:pt x="1056" y="761"/>
                  </a:cubicBezTo>
                  <a:cubicBezTo>
                    <a:pt x="1053" y="761"/>
                    <a:pt x="1048" y="761"/>
                    <a:pt x="1046" y="763"/>
                  </a:cubicBezTo>
                  <a:cubicBezTo>
                    <a:pt x="1046" y="764"/>
                    <a:pt x="1045" y="766"/>
                    <a:pt x="1043" y="767"/>
                  </a:cubicBezTo>
                  <a:cubicBezTo>
                    <a:pt x="1036" y="775"/>
                    <a:pt x="1025" y="777"/>
                    <a:pt x="1016" y="780"/>
                  </a:cubicBezTo>
                  <a:cubicBezTo>
                    <a:pt x="1011" y="780"/>
                    <a:pt x="1006" y="778"/>
                    <a:pt x="1003" y="777"/>
                  </a:cubicBezTo>
                  <a:cubicBezTo>
                    <a:pt x="1002" y="777"/>
                    <a:pt x="997" y="775"/>
                    <a:pt x="997" y="775"/>
                  </a:cubicBezTo>
                  <a:cubicBezTo>
                    <a:pt x="988" y="763"/>
                    <a:pt x="986" y="761"/>
                    <a:pt x="971" y="758"/>
                  </a:cubicBezTo>
                  <a:cubicBezTo>
                    <a:pt x="971" y="753"/>
                    <a:pt x="974" y="747"/>
                    <a:pt x="971" y="742"/>
                  </a:cubicBezTo>
                  <a:cubicBezTo>
                    <a:pt x="969" y="739"/>
                    <a:pt x="960" y="736"/>
                    <a:pt x="957" y="734"/>
                  </a:cubicBezTo>
                  <a:cubicBezTo>
                    <a:pt x="954" y="733"/>
                    <a:pt x="947" y="731"/>
                    <a:pt x="947" y="731"/>
                  </a:cubicBezTo>
                  <a:cubicBezTo>
                    <a:pt x="941" y="725"/>
                    <a:pt x="935" y="722"/>
                    <a:pt x="929" y="716"/>
                  </a:cubicBezTo>
                  <a:cubicBezTo>
                    <a:pt x="930" y="706"/>
                    <a:pt x="932" y="700"/>
                    <a:pt x="941" y="697"/>
                  </a:cubicBezTo>
                  <a:cubicBezTo>
                    <a:pt x="955" y="698"/>
                    <a:pt x="968" y="702"/>
                    <a:pt x="980" y="705"/>
                  </a:cubicBezTo>
                  <a:cubicBezTo>
                    <a:pt x="986" y="711"/>
                    <a:pt x="988" y="716"/>
                    <a:pt x="995" y="720"/>
                  </a:cubicBezTo>
                  <a:cubicBezTo>
                    <a:pt x="1005" y="734"/>
                    <a:pt x="1012" y="736"/>
                    <a:pt x="1025" y="744"/>
                  </a:cubicBezTo>
                  <a:cubicBezTo>
                    <a:pt x="1033" y="742"/>
                    <a:pt x="1045" y="747"/>
                    <a:pt x="1051" y="741"/>
                  </a:cubicBezTo>
                  <a:cubicBezTo>
                    <a:pt x="1060" y="733"/>
                    <a:pt x="1048" y="738"/>
                    <a:pt x="1059" y="734"/>
                  </a:cubicBezTo>
                  <a:cubicBezTo>
                    <a:pt x="1064" y="738"/>
                    <a:pt x="1068" y="739"/>
                    <a:pt x="1073" y="742"/>
                  </a:cubicBezTo>
                  <a:cubicBezTo>
                    <a:pt x="1079" y="752"/>
                    <a:pt x="1093" y="750"/>
                    <a:pt x="1104" y="753"/>
                  </a:cubicBezTo>
                  <a:cubicBezTo>
                    <a:pt x="1121" y="764"/>
                    <a:pt x="1110" y="759"/>
                    <a:pt x="1141" y="761"/>
                  </a:cubicBezTo>
                  <a:cubicBezTo>
                    <a:pt x="1152" y="763"/>
                    <a:pt x="1156" y="766"/>
                    <a:pt x="1163" y="775"/>
                  </a:cubicBezTo>
                  <a:cubicBezTo>
                    <a:pt x="1159" y="788"/>
                    <a:pt x="1167" y="781"/>
                    <a:pt x="1173" y="777"/>
                  </a:cubicBezTo>
                  <a:cubicBezTo>
                    <a:pt x="1175" y="770"/>
                    <a:pt x="1178" y="770"/>
                    <a:pt x="1181" y="764"/>
                  </a:cubicBezTo>
                  <a:cubicBezTo>
                    <a:pt x="1190" y="767"/>
                    <a:pt x="1189" y="772"/>
                    <a:pt x="1187" y="783"/>
                  </a:cubicBezTo>
                  <a:cubicBezTo>
                    <a:pt x="1195" y="789"/>
                    <a:pt x="1206" y="786"/>
                    <a:pt x="1215" y="789"/>
                  </a:cubicBezTo>
                  <a:cubicBezTo>
                    <a:pt x="1221" y="791"/>
                    <a:pt x="1226" y="797"/>
                    <a:pt x="1234" y="800"/>
                  </a:cubicBezTo>
                  <a:cubicBezTo>
                    <a:pt x="1245" y="803"/>
                    <a:pt x="1255" y="808"/>
                    <a:pt x="1265" y="816"/>
                  </a:cubicBezTo>
                  <a:cubicBezTo>
                    <a:pt x="1268" y="827"/>
                    <a:pt x="1272" y="831"/>
                    <a:pt x="1282" y="834"/>
                  </a:cubicBezTo>
                  <a:cubicBezTo>
                    <a:pt x="1286" y="842"/>
                    <a:pt x="1288" y="847"/>
                    <a:pt x="1296" y="852"/>
                  </a:cubicBezTo>
                  <a:cubicBezTo>
                    <a:pt x="1308" y="849"/>
                    <a:pt x="1302" y="850"/>
                    <a:pt x="1314" y="847"/>
                  </a:cubicBezTo>
                  <a:cubicBezTo>
                    <a:pt x="1316" y="845"/>
                    <a:pt x="1319" y="845"/>
                    <a:pt x="1319" y="845"/>
                  </a:cubicBezTo>
                  <a:cubicBezTo>
                    <a:pt x="1328" y="852"/>
                    <a:pt x="1322" y="842"/>
                    <a:pt x="1319" y="839"/>
                  </a:cubicBezTo>
                  <a:cubicBezTo>
                    <a:pt x="1316" y="844"/>
                    <a:pt x="1311" y="847"/>
                    <a:pt x="1310" y="853"/>
                  </a:cubicBezTo>
                  <a:cubicBezTo>
                    <a:pt x="1310" y="856"/>
                    <a:pt x="1307" y="863"/>
                    <a:pt x="1307" y="863"/>
                  </a:cubicBezTo>
                  <a:cubicBezTo>
                    <a:pt x="1308" y="869"/>
                    <a:pt x="1310" y="880"/>
                    <a:pt x="1319" y="880"/>
                  </a:cubicBezTo>
                  <a:lnTo>
                    <a:pt x="1320" y="916"/>
                  </a:lnTo>
                  <a:lnTo>
                    <a:pt x="1348" y="1005"/>
                  </a:lnTo>
                  <a:lnTo>
                    <a:pt x="1373" y="1033"/>
                  </a:lnTo>
                  <a:lnTo>
                    <a:pt x="1416" y="994"/>
                  </a:lnTo>
                  <a:lnTo>
                    <a:pt x="1413" y="967"/>
                  </a:lnTo>
                  <a:lnTo>
                    <a:pt x="1424" y="959"/>
                  </a:lnTo>
                  <a:lnTo>
                    <a:pt x="1423" y="925"/>
                  </a:lnTo>
                  <a:lnTo>
                    <a:pt x="1452" y="916"/>
                  </a:lnTo>
                  <a:lnTo>
                    <a:pt x="1520" y="855"/>
                  </a:lnTo>
                  <a:lnTo>
                    <a:pt x="1533" y="839"/>
                  </a:lnTo>
                  <a:lnTo>
                    <a:pt x="1588" y="824"/>
                  </a:lnTo>
                  <a:lnTo>
                    <a:pt x="1608" y="847"/>
                  </a:lnTo>
                  <a:lnTo>
                    <a:pt x="1602" y="858"/>
                  </a:lnTo>
                  <a:lnTo>
                    <a:pt x="1619" y="875"/>
                  </a:lnTo>
                  <a:lnTo>
                    <a:pt x="1624" y="899"/>
                  </a:lnTo>
                  <a:lnTo>
                    <a:pt x="1641" y="906"/>
                  </a:lnTo>
                  <a:lnTo>
                    <a:pt x="1677" y="892"/>
                  </a:lnTo>
                  <a:lnTo>
                    <a:pt x="1675" y="975"/>
                  </a:lnTo>
                  <a:lnTo>
                    <a:pt x="1684" y="956"/>
                  </a:lnTo>
                  <a:lnTo>
                    <a:pt x="1707" y="1000"/>
                  </a:lnTo>
                  <a:lnTo>
                    <a:pt x="1704" y="1030"/>
                  </a:lnTo>
                  <a:lnTo>
                    <a:pt x="1718" y="1013"/>
                  </a:lnTo>
                  <a:lnTo>
                    <a:pt x="1721" y="997"/>
                  </a:lnTo>
                  <a:lnTo>
                    <a:pt x="1738" y="972"/>
                  </a:lnTo>
                  <a:lnTo>
                    <a:pt x="1728" y="958"/>
                  </a:lnTo>
                  <a:lnTo>
                    <a:pt x="1737" y="942"/>
                  </a:lnTo>
                  <a:lnTo>
                    <a:pt x="1725" y="913"/>
                  </a:lnTo>
                  <a:lnTo>
                    <a:pt x="1732" y="889"/>
                  </a:lnTo>
                  <a:lnTo>
                    <a:pt x="1715" y="895"/>
                  </a:lnTo>
                  <a:lnTo>
                    <a:pt x="1707" y="874"/>
                  </a:lnTo>
                  <a:lnTo>
                    <a:pt x="1701" y="844"/>
                  </a:lnTo>
                  <a:lnTo>
                    <a:pt x="1714" y="816"/>
                  </a:lnTo>
                  <a:lnTo>
                    <a:pt x="1728" y="834"/>
                  </a:lnTo>
                  <a:lnTo>
                    <a:pt x="1721" y="880"/>
                  </a:lnTo>
                  <a:lnTo>
                    <a:pt x="1738" y="849"/>
                  </a:lnTo>
                  <a:lnTo>
                    <a:pt x="1732" y="824"/>
                  </a:lnTo>
                  <a:lnTo>
                    <a:pt x="1752" y="808"/>
                  </a:lnTo>
                  <a:lnTo>
                    <a:pt x="1752" y="797"/>
                  </a:lnTo>
                  <a:lnTo>
                    <a:pt x="1759" y="800"/>
                  </a:lnTo>
                  <a:lnTo>
                    <a:pt x="1796" y="756"/>
                  </a:lnTo>
                  <a:lnTo>
                    <a:pt x="1805" y="684"/>
                  </a:lnTo>
                  <a:lnTo>
                    <a:pt x="1810" y="655"/>
                  </a:lnTo>
                  <a:lnTo>
                    <a:pt x="1794" y="664"/>
                  </a:lnTo>
                  <a:lnTo>
                    <a:pt x="1788" y="655"/>
                  </a:lnTo>
                  <a:lnTo>
                    <a:pt x="1800" y="638"/>
                  </a:lnTo>
                  <a:lnTo>
                    <a:pt x="1776" y="592"/>
                  </a:lnTo>
                  <a:lnTo>
                    <a:pt x="1763" y="580"/>
                  </a:lnTo>
                  <a:lnTo>
                    <a:pt x="1783" y="544"/>
                  </a:lnTo>
                  <a:lnTo>
                    <a:pt x="1762" y="539"/>
                  </a:lnTo>
                  <a:lnTo>
                    <a:pt x="1743" y="531"/>
                  </a:lnTo>
                  <a:lnTo>
                    <a:pt x="1751" y="503"/>
                  </a:lnTo>
                  <a:lnTo>
                    <a:pt x="1763" y="487"/>
                  </a:lnTo>
                  <a:lnTo>
                    <a:pt x="1766" y="519"/>
                  </a:lnTo>
                  <a:lnTo>
                    <a:pt x="1788" y="498"/>
                  </a:lnTo>
                  <a:lnTo>
                    <a:pt x="1805" y="497"/>
                  </a:lnTo>
                  <a:lnTo>
                    <a:pt x="1797" y="519"/>
                  </a:lnTo>
                  <a:lnTo>
                    <a:pt x="1824" y="528"/>
                  </a:lnTo>
                  <a:lnTo>
                    <a:pt x="1816" y="545"/>
                  </a:lnTo>
                  <a:lnTo>
                    <a:pt x="1830" y="559"/>
                  </a:lnTo>
                  <a:lnTo>
                    <a:pt x="1830" y="588"/>
                  </a:lnTo>
                  <a:lnTo>
                    <a:pt x="1861" y="559"/>
                  </a:lnTo>
                  <a:lnTo>
                    <a:pt x="1850" y="531"/>
                  </a:lnTo>
                  <a:lnTo>
                    <a:pt x="1821" y="489"/>
                  </a:lnTo>
                  <a:lnTo>
                    <a:pt x="1830" y="473"/>
                  </a:lnTo>
                  <a:lnTo>
                    <a:pt x="1824" y="448"/>
                  </a:lnTo>
                  <a:lnTo>
                    <a:pt x="1844" y="427"/>
                  </a:lnTo>
                  <a:lnTo>
                    <a:pt x="1868" y="416"/>
                  </a:lnTo>
                  <a:lnTo>
                    <a:pt x="1867" y="367"/>
                  </a:lnTo>
                  <a:lnTo>
                    <a:pt x="1865" y="333"/>
                  </a:lnTo>
                  <a:lnTo>
                    <a:pt x="1858" y="302"/>
                  </a:lnTo>
                  <a:lnTo>
                    <a:pt x="1830" y="248"/>
                  </a:lnTo>
                  <a:lnTo>
                    <a:pt x="1825" y="275"/>
                  </a:lnTo>
                  <a:lnTo>
                    <a:pt x="1807" y="258"/>
                  </a:lnTo>
                  <a:lnTo>
                    <a:pt x="1790" y="266"/>
                  </a:lnTo>
                  <a:lnTo>
                    <a:pt x="1805" y="226"/>
                  </a:lnTo>
                  <a:lnTo>
                    <a:pt x="1821" y="192"/>
                  </a:lnTo>
                  <a:lnTo>
                    <a:pt x="1850" y="176"/>
                  </a:lnTo>
                  <a:lnTo>
                    <a:pt x="1853" y="161"/>
                  </a:lnTo>
                  <a:lnTo>
                    <a:pt x="1873" y="155"/>
                  </a:lnTo>
                  <a:lnTo>
                    <a:pt x="1873" y="170"/>
                  </a:lnTo>
                  <a:lnTo>
                    <a:pt x="1896" y="145"/>
                  </a:lnTo>
                  <a:lnTo>
                    <a:pt x="1882" y="139"/>
                  </a:lnTo>
                  <a:lnTo>
                    <a:pt x="1882" y="120"/>
                  </a:lnTo>
                  <a:lnTo>
                    <a:pt x="1899" y="108"/>
                  </a:lnTo>
                  <a:lnTo>
                    <a:pt x="1906" y="122"/>
                  </a:lnTo>
                  <a:lnTo>
                    <a:pt x="1929" y="100"/>
                  </a:lnTo>
                  <a:lnTo>
                    <a:pt x="1926" y="120"/>
                  </a:lnTo>
                  <a:lnTo>
                    <a:pt x="1927" y="136"/>
                  </a:lnTo>
                  <a:lnTo>
                    <a:pt x="1926" y="158"/>
                  </a:lnTo>
                  <a:lnTo>
                    <a:pt x="1918" y="175"/>
                  </a:lnTo>
                  <a:lnTo>
                    <a:pt x="1932" y="197"/>
                  </a:lnTo>
                  <a:lnTo>
                    <a:pt x="1938" y="212"/>
                  </a:lnTo>
                  <a:lnTo>
                    <a:pt x="1947" y="209"/>
                  </a:lnTo>
                  <a:lnTo>
                    <a:pt x="1992" y="256"/>
                  </a:lnTo>
                  <a:lnTo>
                    <a:pt x="2002" y="233"/>
                  </a:lnTo>
                  <a:lnTo>
                    <a:pt x="2014" y="216"/>
                  </a:lnTo>
                  <a:lnTo>
                    <a:pt x="1994" y="205"/>
                  </a:lnTo>
                  <a:lnTo>
                    <a:pt x="1999" y="184"/>
                  </a:lnTo>
                  <a:lnTo>
                    <a:pt x="1999" y="172"/>
                  </a:lnTo>
                  <a:lnTo>
                    <a:pt x="1978" y="150"/>
                  </a:lnTo>
                  <a:lnTo>
                    <a:pt x="1960" y="147"/>
                  </a:lnTo>
                  <a:lnTo>
                    <a:pt x="1943" y="123"/>
                  </a:lnTo>
                  <a:lnTo>
                    <a:pt x="1966" y="119"/>
                  </a:lnTo>
                  <a:lnTo>
                    <a:pt x="1977" y="100"/>
                  </a:lnTo>
                  <a:lnTo>
                    <a:pt x="1991" y="106"/>
                  </a:lnTo>
                  <a:lnTo>
                    <a:pt x="2005" y="98"/>
                  </a:lnTo>
                  <a:lnTo>
                    <a:pt x="1990" y="80"/>
                  </a:lnTo>
                  <a:lnTo>
                    <a:pt x="2002" y="69"/>
                  </a:lnTo>
                  <a:lnTo>
                    <a:pt x="2021" y="68"/>
                  </a:lnTo>
                  <a:lnTo>
                    <a:pt x="2000" y="53"/>
                  </a:lnTo>
                  <a:lnTo>
                    <a:pt x="1975" y="51"/>
                  </a:lnTo>
                  <a:lnTo>
                    <a:pt x="1990" y="32"/>
                  </a:lnTo>
                  <a:lnTo>
                    <a:pt x="1989" y="11"/>
                  </a:lnTo>
                  <a:lnTo>
                    <a:pt x="2005" y="27"/>
                  </a:lnTo>
                  <a:lnTo>
                    <a:pt x="2015" y="18"/>
                  </a:lnTo>
                  <a:lnTo>
                    <a:pt x="2024" y="21"/>
                  </a:lnTo>
                  <a:lnTo>
                    <a:pt x="2038" y="36"/>
                  </a:lnTo>
                  <a:lnTo>
                    <a:pt x="2060" y="33"/>
                  </a:lnTo>
                  <a:lnTo>
                    <a:pt x="2042" y="15"/>
                  </a:lnTo>
                  <a:lnTo>
                    <a:pt x="2038" y="0"/>
                  </a:lnTo>
                  <a:lnTo>
                    <a:pt x="2006" y="5"/>
                  </a:lnTo>
                  <a:lnTo>
                    <a:pt x="1994" y="0"/>
                  </a:lnTo>
                  <a:lnTo>
                    <a:pt x="1955" y="11"/>
                  </a:lnTo>
                  <a:lnTo>
                    <a:pt x="1913" y="18"/>
                  </a:lnTo>
                  <a:lnTo>
                    <a:pt x="1886" y="30"/>
                  </a:lnTo>
                  <a:lnTo>
                    <a:pt x="1885" y="47"/>
                  </a:lnTo>
                  <a:lnTo>
                    <a:pt x="1864" y="50"/>
                  </a:lnTo>
                  <a:cubicBezTo>
                    <a:pt x="1858" y="55"/>
                    <a:pt x="1854" y="75"/>
                    <a:pt x="1847" y="77"/>
                  </a:cubicBezTo>
                  <a:cubicBezTo>
                    <a:pt x="1839" y="82"/>
                    <a:pt x="1830" y="65"/>
                    <a:pt x="1820" y="63"/>
                  </a:cubicBezTo>
                  <a:lnTo>
                    <a:pt x="1786" y="66"/>
                  </a:lnTo>
                  <a:lnTo>
                    <a:pt x="1732" y="56"/>
                  </a:lnTo>
                  <a:lnTo>
                    <a:pt x="1709" y="62"/>
                  </a:lnTo>
                  <a:lnTo>
                    <a:pt x="1678" y="56"/>
                  </a:lnTo>
                  <a:lnTo>
                    <a:pt x="1666" y="47"/>
                  </a:lnTo>
                  <a:lnTo>
                    <a:pt x="1643" y="50"/>
                  </a:lnTo>
                  <a:cubicBezTo>
                    <a:pt x="1635" y="52"/>
                    <a:pt x="1626" y="57"/>
                    <a:pt x="1618" y="60"/>
                  </a:cubicBezTo>
                  <a:cubicBezTo>
                    <a:pt x="1610" y="63"/>
                    <a:pt x="1603" y="67"/>
                    <a:pt x="1597" y="71"/>
                  </a:cubicBezTo>
                  <a:cubicBezTo>
                    <a:pt x="1591" y="75"/>
                    <a:pt x="1587" y="84"/>
                    <a:pt x="1583" y="83"/>
                  </a:cubicBezTo>
                  <a:cubicBezTo>
                    <a:pt x="1571" y="90"/>
                    <a:pt x="1576" y="67"/>
                    <a:pt x="1571" y="65"/>
                  </a:cubicBezTo>
                  <a:lnTo>
                    <a:pt x="1553" y="69"/>
                  </a:lnTo>
                  <a:cubicBezTo>
                    <a:pt x="1544" y="66"/>
                    <a:pt x="1531" y="50"/>
                    <a:pt x="1517" y="47"/>
                  </a:cubicBezTo>
                  <a:cubicBezTo>
                    <a:pt x="1503" y="46"/>
                    <a:pt x="1479" y="45"/>
                    <a:pt x="1468" y="48"/>
                  </a:cubicBezTo>
                  <a:cubicBezTo>
                    <a:pt x="1457" y="51"/>
                    <a:pt x="1461" y="63"/>
                    <a:pt x="1451" y="63"/>
                  </a:cubicBezTo>
                  <a:cubicBezTo>
                    <a:pt x="1439" y="66"/>
                    <a:pt x="1419" y="48"/>
                    <a:pt x="1408" y="47"/>
                  </a:cubicBezTo>
                  <a:cubicBezTo>
                    <a:pt x="1397" y="46"/>
                    <a:pt x="1390" y="59"/>
                    <a:pt x="1382" y="59"/>
                  </a:cubicBezTo>
                  <a:cubicBezTo>
                    <a:pt x="1374" y="59"/>
                    <a:pt x="1362" y="52"/>
                    <a:pt x="1357" y="47"/>
                  </a:cubicBezTo>
                  <a:cubicBezTo>
                    <a:pt x="1352" y="42"/>
                    <a:pt x="1356" y="36"/>
                    <a:pt x="1349" y="30"/>
                  </a:cubicBezTo>
                  <a:cubicBezTo>
                    <a:pt x="1333" y="26"/>
                    <a:pt x="1330" y="13"/>
                    <a:pt x="1318" y="11"/>
                  </a:cubicBezTo>
                  <a:cubicBezTo>
                    <a:pt x="1306" y="9"/>
                    <a:pt x="1287" y="20"/>
                    <a:pt x="1277" y="20"/>
                  </a:cubicBezTo>
                  <a:cubicBezTo>
                    <a:pt x="1267" y="20"/>
                    <a:pt x="1268" y="10"/>
                    <a:pt x="1259" y="9"/>
                  </a:cubicBezTo>
                  <a:lnTo>
                    <a:pt x="1222" y="14"/>
                  </a:lnTo>
                  <a:lnTo>
                    <a:pt x="1210" y="32"/>
                  </a:lnTo>
                  <a:cubicBezTo>
                    <a:pt x="1203" y="35"/>
                    <a:pt x="1187" y="28"/>
                    <a:pt x="1178" y="29"/>
                  </a:cubicBezTo>
                  <a:cubicBezTo>
                    <a:pt x="1169" y="30"/>
                    <a:pt x="1164" y="36"/>
                    <a:pt x="1154" y="39"/>
                  </a:cubicBezTo>
                  <a:cubicBezTo>
                    <a:pt x="1144" y="42"/>
                    <a:pt x="1124" y="44"/>
                    <a:pt x="1120" y="48"/>
                  </a:cubicBezTo>
                  <a:cubicBezTo>
                    <a:pt x="1109" y="57"/>
                    <a:pt x="1132" y="61"/>
                    <a:pt x="1132" y="65"/>
                  </a:cubicBezTo>
                  <a:cubicBezTo>
                    <a:pt x="1132" y="69"/>
                    <a:pt x="1126" y="70"/>
                    <a:pt x="1118" y="72"/>
                  </a:cubicBezTo>
                  <a:cubicBezTo>
                    <a:pt x="1110" y="74"/>
                    <a:pt x="1084" y="72"/>
                    <a:pt x="1085" y="77"/>
                  </a:cubicBezTo>
                  <a:cubicBezTo>
                    <a:pt x="1085" y="86"/>
                    <a:pt x="1126" y="103"/>
                    <a:pt x="1127" y="105"/>
                  </a:cubicBezTo>
                  <a:lnTo>
                    <a:pt x="1090" y="90"/>
                  </a:lnTo>
                  <a:lnTo>
                    <a:pt x="1072" y="95"/>
                  </a:lnTo>
                  <a:cubicBezTo>
                    <a:pt x="1063" y="93"/>
                    <a:pt x="1039" y="65"/>
                    <a:pt x="1033" y="80"/>
                  </a:cubicBezTo>
                  <a:cubicBezTo>
                    <a:pt x="1027" y="95"/>
                    <a:pt x="1077" y="132"/>
                    <a:pt x="1084" y="147"/>
                  </a:cubicBezTo>
                  <a:lnTo>
                    <a:pt x="1075" y="171"/>
                  </a:lnTo>
                  <a:lnTo>
                    <a:pt x="1040" y="170"/>
                  </a:lnTo>
                  <a:cubicBezTo>
                    <a:pt x="1040" y="170"/>
                    <a:pt x="1061" y="164"/>
                    <a:pt x="1060" y="155"/>
                  </a:cubicBezTo>
                  <a:cubicBezTo>
                    <a:pt x="1059" y="146"/>
                    <a:pt x="1043" y="127"/>
                    <a:pt x="1031" y="113"/>
                  </a:cubicBezTo>
                  <a:cubicBezTo>
                    <a:pt x="1025" y="101"/>
                    <a:pt x="1030" y="84"/>
                    <a:pt x="1024" y="81"/>
                  </a:cubicBezTo>
                  <a:cubicBezTo>
                    <a:pt x="1018" y="78"/>
                    <a:pt x="997" y="65"/>
                    <a:pt x="989" y="71"/>
                  </a:cubicBezTo>
                  <a:cubicBezTo>
                    <a:pt x="968" y="74"/>
                    <a:pt x="970" y="107"/>
                    <a:pt x="974" y="116"/>
                  </a:cubicBezTo>
                  <a:cubicBezTo>
                    <a:pt x="978" y="125"/>
                    <a:pt x="1009" y="122"/>
                    <a:pt x="1012" y="125"/>
                  </a:cubicBezTo>
                  <a:cubicBezTo>
                    <a:pt x="1028" y="153"/>
                    <a:pt x="1005" y="143"/>
                    <a:pt x="989" y="134"/>
                  </a:cubicBezTo>
                  <a:cubicBezTo>
                    <a:pt x="973" y="125"/>
                    <a:pt x="968" y="128"/>
                    <a:pt x="958" y="128"/>
                  </a:cubicBezTo>
                  <a:cubicBezTo>
                    <a:pt x="948" y="128"/>
                    <a:pt x="931" y="133"/>
                    <a:pt x="926" y="137"/>
                  </a:cubicBezTo>
                  <a:cubicBezTo>
                    <a:pt x="921" y="141"/>
                    <a:pt x="939" y="157"/>
                    <a:pt x="926" y="152"/>
                  </a:cubicBezTo>
                  <a:cubicBezTo>
                    <a:pt x="913" y="147"/>
                    <a:pt x="899" y="149"/>
                    <a:pt x="886" y="147"/>
                  </a:cubicBezTo>
                  <a:cubicBezTo>
                    <a:pt x="873" y="145"/>
                    <a:pt x="863" y="136"/>
                    <a:pt x="847" y="140"/>
                  </a:cubicBezTo>
                  <a:cubicBezTo>
                    <a:pt x="825" y="147"/>
                    <a:pt x="794" y="185"/>
                    <a:pt x="787" y="171"/>
                  </a:cubicBezTo>
                  <a:cubicBezTo>
                    <a:pt x="780" y="157"/>
                    <a:pt x="800" y="155"/>
                    <a:pt x="800" y="150"/>
                  </a:cubicBezTo>
                  <a:cubicBezTo>
                    <a:pt x="800" y="145"/>
                    <a:pt x="796" y="138"/>
                    <a:pt x="790" y="138"/>
                  </a:cubicBezTo>
                  <a:cubicBezTo>
                    <a:pt x="784" y="138"/>
                    <a:pt x="764" y="144"/>
                    <a:pt x="763" y="152"/>
                  </a:cubicBezTo>
                  <a:cubicBezTo>
                    <a:pt x="761" y="163"/>
                    <a:pt x="783" y="181"/>
                    <a:pt x="782" y="186"/>
                  </a:cubicBezTo>
                  <a:cubicBezTo>
                    <a:pt x="781" y="191"/>
                    <a:pt x="765" y="180"/>
                    <a:pt x="758" y="183"/>
                  </a:cubicBezTo>
                  <a:cubicBezTo>
                    <a:pt x="751" y="186"/>
                    <a:pt x="746" y="207"/>
                    <a:pt x="742" y="203"/>
                  </a:cubicBezTo>
                  <a:lnTo>
                    <a:pt x="728" y="189"/>
                  </a:lnTo>
                  <a:lnTo>
                    <a:pt x="746" y="170"/>
                  </a:lnTo>
                  <a:lnTo>
                    <a:pt x="733" y="158"/>
                  </a:lnTo>
                  <a:cubicBezTo>
                    <a:pt x="727" y="155"/>
                    <a:pt x="718" y="150"/>
                    <a:pt x="712" y="149"/>
                  </a:cubicBezTo>
                  <a:cubicBezTo>
                    <a:pt x="706" y="148"/>
                    <a:pt x="701" y="154"/>
                    <a:pt x="698" y="152"/>
                  </a:cubicBezTo>
                  <a:cubicBezTo>
                    <a:pt x="695" y="150"/>
                    <a:pt x="698" y="139"/>
                    <a:pt x="695" y="138"/>
                  </a:cubicBezTo>
                  <a:cubicBezTo>
                    <a:pt x="692" y="137"/>
                    <a:pt x="685" y="146"/>
                    <a:pt x="680" y="146"/>
                  </a:cubicBezTo>
                  <a:cubicBezTo>
                    <a:pt x="675" y="146"/>
                    <a:pt x="677" y="142"/>
                    <a:pt x="667" y="140"/>
                  </a:cubicBezTo>
                  <a:cubicBezTo>
                    <a:pt x="657" y="138"/>
                    <a:pt x="632" y="139"/>
                    <a:pt x="622" y="135"/>
                  </a:cubicBezTo>
                  <a:cubicBezTo>
                    <a:pt x="612" y="131"/>
                    <a:pt x="632" y="117"/>
                    <a:pt x="608" y="113"/>
                  </a:cubicBezTo>
                  <a:cubicBezTo>
                    <a:pt x="584" y="109"/>
                    <a:pt x="590" y="119"/>
                    <a:pt x="583" y="119"/>
                  </a:cubicBezTo>
                  <a:lnTo>
                    <a:pt x="568" y="114"/>
                  </a:lnTo>
                  <a:cubicBezTo>
                    <a:pt x="555" y="116"/>
                    <a:pt x="521" y="125"/>
                    <a:pt x="505" y="131"/>
                  </a:cubicBezTo>
                  <a:cubicBezTo>
                    <a:pt x="482" y="140"/>
                    <a:pt x="485" y="140"/>
                    <a:pt x="472" y="152"/>
                  </a:cubicBezTo>
                  <a:cubicBezTo>
                    <a:pt x="459" y="164"/>
                    <a:pt x="443" y="192"/>
                    <a:pt x="428" y="204"/>
                  </a:cubicBezTo>
                  <a:cubicBezTo>
                    <a:pt x="410" y="223"/>
                    <a:pt x="393" y="217"/>
                    <a:pt x="382" y="224"/>
                  </a:cubicBezTo>
                  <a:lnTo>
                    <a:pt x="364" y="248"/>
                  </a:lnTo>
                  <a:lnTo>
                    <a:pt x="368" y="290"/>
                  </a:lnTo>
                  <a:lnTo>
                    <a:pt x="389" y="306"/>
                  </a:lnTo>
                  <a:lnTo>
                    <a:pt x="436" y="290"/>
                  </a:lnTo>
                  <a:cubicBezTo>
                    <a:pt x="447" y="296"/>
                    <a:pt x="448" y="335"/>
                    <a:pt x="457" y="341"/>
                  </a:cubicBezTo>
                  <a:cubicBezTo>
                    <a:pt x="468" y="348"/>
                    <a:pt x="486" y="330"/>
                    <a:pt x="491" y="324"/>
                  </a:cubicBezTo>
                  <a:lnTo>
                    <a:pt x="496" y="300"/>
                  </a:lnTo>
                  <a:lnTo>
                    <a:pt x="514" y="281"/>
                  </a:lnTo>
                  <a:cubicBezTo>
                    <a:pt x="515" y="270"/>
                    <a:pt x="499" y="245"/>
                    <a:pt x="502" y="234"/>
                  </a:cubicBezTo>
                  <a:cubicBezTo>
                    <a:pt x="505" y="225"/>
                    <a:pt x="526" y="220"/>
                    <a:pt x="535" y="213"/>
                  </a:cubicBezTo>
                  <a:cubicBezTo>
                    <a:pt x="544" y="206"/>
                    <a:pt x="546" y="192"/>
                    <a:pt x="554" y="191"/>
                  </a:cubicBezTo>
                  <a:cubicBezTo>
                    <a:pt x="567" y="190"/>
                    <a:pt x="580" y="200"/>
                    <a:pt x="581" y="204"/>
                  </a:cubicBezTo>
                  <a:cubicBezTo>
                    <a:pt x="581" y="208"/>
                    <a:pt x="560" y="200"/>
                    <a:pt x="557" y="215"/>
                  </a:cubicBezTo>
                  <a:cubicBezTo>
                    <a:pt x="554" y="230"/>
                    <a:pt x="535" y="233"/>
                    <a:pt x="533" y="242"/>
                  </a:cubicBezTo>
                  <a:lnTo>
                    <a:pt x="548" y="267"/>
                  </a:lnTo>
                  <a:lnTo>
                    <a:pt x="571" y="276"/>
                  </a:lnTo>
                  <a:lnTo>
                    <a:pt x="598" y="264"/>
                  </a:lnTo>
                  <a:lnTo>
                    <a:pt x="625" y="261"/>
                  </a:lnTo>
                  <a:cubicBezTo>
                    <a:pt x="632" y="263"/>
                    <a:pt x="645" y="271"/>
                    <a:pt x="638" y="276"/>
                  </a:cubicBezTo>
                  <a:cubicBezTo>
                    <a:pt x="631" y="281"/>
                    <a:pt x="593" y="287"/>
                    <a:pt x="584" y="293"/>
                  </a:cubicBezTo>
                  <a:cubicBezTo>
                    <a:pt x="575" y="299"/>
                    <a:pt x="587" y="309"/>
                    <a:pt x="581" y="311"/>
                  </a:cubicBezTo>
                  <a:cubicBezTo>
                    <a:pt x="567" y="319"/>
                    <a:pt x="556" y="301"/>
                    <a:pt x="550" y="303"/>
                  </a:cubicBezTo>
                  <a:lnTo>
                    <a:pt x="547" y="323"/>
                  </a:lnTo>
                  <a:lnTo>
                    <a:pt x="536" y="350"/>
                  </a:lnTo>
                  <a:lnTo>
                    <a:pt x="512" y="351"/>
                  </a:lnTo>
                  <a:lnTo>
                    <a:pt x="476" y="360"/>
                  </a:lnTo>
                  <a:lnTo>
                    <a:pt x="457" y="351"/>
                  </a:lnTo>
                  <a:lnTo>
                    <a:pt x="443" y="357"/>
                  </a:lnTo>
                  <a:lnTo>
                    <a:pt x="419" y="342"/>
                  </a:lnTo>
                  <a:cubicBezTo>
                    <a:pt x="417" y="335"/>
                    <a:pt x="433" y="329"/>
                    <a:pt x="428" y="317"/>
                  </a:cubicBezTo>
                  <a:cubicBezTo>
                    <a:pt x="423" y="305"/>
                    <a:pt x="396" y="313"/>
                    <a:pt x="392" y="321"/>
                  </a:cubicBezTo>
                  <a:lnTo>
                    <a:pt x="397" y="362"/>
                  </a:lnTo>
                  <a:lnTo>
                    <a:pt x="373" y="362"/>
                  </a:lnTo>
                  <a:cubicBezTo>
                    <a:pt x="365" y="366"/>
                    <a:pt x="355" y="380"/>
                    <a:pt x="347" y="386"/>
                  </a:cubicBezTo>
                  <a:cubicBezTo>
                    <a:pt x="339" y="392"/>
                    <a:pt x="332" y="379"/>
                    <a:pt x="322" y="399"/>
                  </a:cubicBezTo>
                  <a:cubicBezTo>
                    <a:pt x="312" y="419"/>
                    <a:pt x="301" y="411"/>
                    <a:pt x="293" y="414"/>
                  </a:cubicBezTo>
                  <a:cubicBezTo>
                    <a:pt x="285" y="417"/>
                    <a:pt x="280" y="414"/>
                    <a:pt x="275" y="416"/>
                  </a:cubicBezTo>
                  <a:cubicBezTo>
                    <a:pt x="270" y="418"/>
                    <a:pt x="267" y="426"/>
                    <a:pt x="260" y="426"/>
                  </a:cubicBezTo>
                  <a:cubicBezTo>
                    <a:pt x="253" y="426"/>
                    <a:pt x="238" y="417"/>
                    <a:pt x="232" y="419"/>
                  </a:cubicBezTo>
                  <a:cubicBezTo>
                    <a:pt x="226" y="421"/>
                    <a:pt x="221" y="432"/>
                    <a:pt x="226" y="437"/>
                  </a:cubicBezTo>
                  <a:lnTo>
                    <a:pt x="263" y="449"/>
                  </a:lnTo>
                  <a:lnTo>
                    <a:pt x="272" y="474"/>
                  </a:lnTo>
                  <a:lnTo>
                    <a:pt x="262" y="503"/>
                  </a:lnTo>
                  <a:cubicBezTo>
                    <a:pt x="251" y="507"/>
                    <a:pt x="223" y="499"/>
                    <a:pt x="206" y="498"/>
                  </a:cubicBezTo>
                  <a:cubicBezTo>
                    <a:pt x="189" y="497"/>
                    <a:pt x="164" y="492"/>
                    <a:pt x="158" y="498"/>
                  </a:cubicBezTo>
                  <a:cubicBezTo>
                    <a:pt x="152" y="504"/>
                    <a:pt x="167" y="527"/>
                    <a:pt x="167" y="537"/>
                  </a:cubicBezTo>
                  <a:cubicBezTo>
                    <a:pt x="167" y="547"/>
                    <a:pt x="159" y="551"/>
                    <a:pt x="157" y="557"/>
                  </a:cubicBezTo>
                  <a:cubicBezTo>
                    <a:pt x="155" y="563"/>
                    <a:pt x="161" y="569"/>
                    <a:pt x="157" y="576"/>
                  </a:cubicBezTo>
                  <a:cubicBezTo>
                    <a:pt x="153" y="583"/>
                    <a:pt x="127" y="594"/>
                    <a:pt x="130" y="597"/>
                  </a:cubicBezTo>
                  <a:cubicBezTo>
                    <a:pt x="139" y="606"/>
                    <a:pt x="160" y="592"/>
                    <a:pt x="176" y="592"/>
                  </a:cubicBezTo>
                  <a:lnTo>
                    <a:pt x="226" y="598"/>
                  </a:lnTo>
                  <a:lnTo>
                    <a:pt x="260" y="588"/>
                  </a:lnTo>
                  <a:lnTo>
                    <a:pt x="274" y="576"/>
                  </a:lnTo>
                  <a:cubicBezTo>
                    <a:pt x="282" y="573"/>
                    <a:pt x="306" y="573"/>
                    <a:pt x="307" y="569"/>
                  </a:cubicBezTo>
                  <a:cubicBezTo>
                    <a:pt x="321" y="557"/>
                    <a:pt x="283" y="559"/>
                    <a:pt x="283" y="552"/>
                  </a:cubicBezTo>
                  <a:cubicBezTo>
                    <a:pt x="283" y="545"/>
                    <a:pt x="300" y="533"/>
                    <a:pt x="307" y="528"/>
                  </a:cubicBezTo>
                  <a:lnTo>
                    <a:pt x="325" y="522"/>
                  </a:lnTo>
                  <a:lnTo>
                    <a:pt x="320" y="503"/>
                  </a:lnTo>
                  <a:cubicBezTo>
                    <a:pt x="323" y="499"/>
                    <a:pt x="336" y="495"/>
                    <a:pt x="342" y="495"/>
                  </a:cubicBezTo>
                  <a:cubicBezTo>
                    <a:pt x="348" y="495"/>
                    <a:pt x="350" y="506"/>
                    <a:pt x="358" y="505"/>
                  </a:cubicBezTo>
                  <a:cubicBezTo>
                    <a:pt x="366" y="504"/>
                    <a:pt x="384" y="490"/>
                    <a:pt x="393" y="491"/>
                  </a:cubicBezTo>
                  <a:lnTo>
                    <a:pt x="415" y="510"/>
                  </a:lnTo>
                  <a:cubicBezTo>
                    <a:pt x="416" y="517"/>
                    <a:pt x="407" y="520"/>
                    <a:pt x="401" y="530"/>
                  </a:cubicBezTo>
                  <a:lnTo>
                    <a:pt x="381" y="573"/>
                  </a:lnTo>
                  <a:lnTo>
                    <a:pt x="406" y="576"/>
                  </a:lnTo>
                  <a:lnTo>
                    <a:pt x="412" y="561"/>
                  </a:lnTo>
                  <a:lnTo>
                    <a:pt x="404" y="543"/>
                  </a:lnTo>
                  <a:cubicBezTo>
                    <a:pt x="406" y="539"/>
                    <a:pt x="417" y="541"/>
                    <a:pt x="423" y="538"/>
                  </a:cubicBezTo>
                  <a:cubicBezTo>
                    <a:pt x="430" y="537"/>
                    <a:pt x="435" y="526"/>
                    <a:pt x="441" y="527"/>
                  </a:cubicBezTo>
                  <a:cubicBezTo>
                    <a:pt x="447" y="528"/>
                    <a:pt x="453" y="542"/>
                    <a:pt x="460" y="547"/>
                  </a:cubicBezTo>
                  <a:lnTo>
                    <a:pt x="483" y="559"/>
                  </a:lnTo>
                  <a:lnTo>
                    <a:pt x="490" y="573"/>
                  </a:lnTo>
                  <a:lnTo>
                    <a:pt x="493" y="590"/>
                  </a:lnTo>
                  <a:lnTo>
                    <a:pt x="508" y="579"/>
                  </a:lnTo>
                  <a:cubicBezTo>
                    <a:pt x="508" y="579"/>
                    <a:pt x="507" y="566"/>
                    <a:pt x="509" y="564"/>
                  </a:cubicBezTo>
                  <a:cubicBezTo>
                    <a:pt x="513" y="561"/>
                    <a:pt x="512" y="581"/>
                    <a:pt x="521" y="569"/>
                  </a:cubicBezTo>
                  <a:cubicBezTo>
                    <a:pt x="530" y="557"/>
                    <a:pt x="525" y="556"/>
                    <a:pt x="515" y="549"/>
                  </a:cubicBezTo>
                  <a:lnTo>
                    <a:pt x="468" y="523"/>
                  </a:lnTo>
                  <a:lnTo>
                    <a:pt x="441" y="508"/>
                  </a:lnTo>
                  <a:lnTo>
                    <a:pt x="455" y="480"/>
                  </a:lnTo>
                  <a:lnTo>
                    <a:pt x="464" y="498"/>
                  </a:lnTo>
                  <a:lnTo>
                    <a:pt x="487" y="512"/>
                  </a:lnTo>
                  <a:lnTo>
                    <a:pt x="517" y="527"/>
                  </a:lnTo>
                  <a:cubicBezTo>
                    <a:pt x="526" y="535"/>
                    <a:pt x="529" y="546"/>
                    <a:pt x="539" y="559"/>
                  </a:cubicBezTo>
                  <a:cubicBezTo>
                    <a:pt x="549" y="572"/>
                    <a:pt x="570" y="602"/>
                    <a:pt x="579" y="608"/>
                  </a:cubicBezTo>
                  <a:cubicBezTo>
                    <a:pt x="588" y="614"/>
                    <a:pt x="588" y="598"/>
                    <a:pt x="592" y="597"/>
                  </a:cubicBezTo>
                  <a:cubicBezTo>
                    <a:pt x="596" y="594"/>
                    <a:pt x="604" y="602"/>
                    <a:pt x="604" y="599"/>
                  </a:cubicBezTo>
                  <a:cubicBezTo>
                    <a:pt x="604" y="596"/>
                    <a:pt x="596" y="583"/>
                    <a:pt x="593" y="578"/>
                  </a:cubicBezTo>
                  <a:cubicBezTo>
                    <a:pt x="589" y="574"/>
                    <a:pt x="590" y="568"/>
                    <a:pt x="587" y="567"/>
                  </a:cubicBezTo>
                  <a:cubicBezTo>
                    <a:pt x="585" y="563"/>
                    <a:pt x="583" y="558"/>
                    <a:pt x="584" y="555"/>
                  </a:cubicBezTo>
                  <a:cubicBezTo>
                    <a:pt x="585" y="552"/>
                    <a:pt x="589" y="550"/>
                    <a:pt x="592" y="548"/>
                  </a:cubicBezTo>
                  <a:lnTo>
                    <a:pt x="601" y="542"/>
                  </a:lnTo>
                  <a:cubicBezTo>
                    <a:pt x="607" y="541"/>
                    <a:pt x="621" y="541"/>
                    <a:pt x="627" y="541"/>
                  </a:cubicBezTo>
                  <a:cubicBezTo>
                    <a:pt x="633" y="541"/>
                    <a:pt x="636" y="541"/>
                    <a:pt x="640" y="539"/>
                  </a:cubicBezTo>
                  <a:cubicBezTo>
                    <a:pt x="644" y="537"/>
                    <a:pt x="648" y="532"/>
                    <a:pt x="650" y="528"/>
                  </a:cubicBezTo>
                  <a:lnTo>
                    <a:pt x="653" y="513"/>
                  </a:lnTo>
                  <a:lnTo>
                    <a:pt x="639" y="505"/>
                  </a:lnTo>
                  <a:cubicBezTo>
                    <a:pt x="639" y="503"/>
                    <a:pt x="650" y="505"/>
                    <a:pt x="655" y="501"/>
                  </a:cubicBezTo>
                  <a:cubicBezTo>
                    <a:pt x="660" y="497"/>
                    <a:pt x="665" y="488"/>
                    <a:pt x="670" y="483"/>
                  </a:cubicBezTo>
                  <a:cubicBezTo>
                    <a:pt x="675" y="478"/>
                    <a:pt x="681" y="471"/>
                    <a:pt x="686" y="470"/>
                  </a:cubicBezTo>
                  <a:lnTo>
                    <a:pt x="703" y="476"/>
                  </a:lnTo>
                  <a:lnTo>
                    <a:pt x="718" y="494"/>
                  </a:lnTo>
                  <a:cubicBezTo>
                    <a:pt x="723" y="498"/>
                    <a:pt x="727" y="503"/>
                    <a:pt x="731" y="501"/>
                  </a:cubicBezTo>
                  <a:cubicBezTo>
                    <a:pt x="735" y="499"/>
                    <a:pt x="742" y="488"/>
                    <a:pt x="742" y="482"/>
                  </a:cubicBezTo>
                  <a:lnTo>
                    <a:pt x="728" y="466"/>
                  </a:lnTo>
                  <a:cubicBezTo>
                    <a:pt x="730" y="462"/>
                    <a:pt x="746" y="463"/>
                    <a:pt x="755" y="459"/>
                  </a:cubicBezTo>
                  <a:cubicBezTo>
                    <a:pt x="764" y="455"/>
                    <a:pt x="777" y="444"/>
                    <a:pt x="782" y="444"/>
                  </a:cubicBezTo>
                  <a:cubicBezTo>
                    <a:pt x="787" y="444"/>
                    <a:pt x="786" y="452"/>
                    <a:pt x="784" y="458"/>
                  </a:cubicBezTo>
                  <a:cubicBezTo>
                    <a:pt x="782" y="464"/>
                    <a:pt x="765" y="469"/>
                    <a:pt x="772" y="480"/>
                  </a:cubicBezTo>
                  <a:cubicBezTo>
                    <a:pt x="779" y="491"/>
                    <a:pt x="820" y="516"/>
                    <a:pt x="824" y="525"/>
                  </a:cubicBezTo>
                  <a:cubicBezTo>
                    <a:pt x="828" y="534"/>
                    <a:pt x="808" y="535"/>
                    <a:pt x="796" y="537"/>
                  </a:cubicBezTo>
                  <a:cubicBezTo>
                    <a:pt x="784" y="539"/>
                    <a:pt x="763" y="541"/>
                    <a:pt x="751" y="539"/>
                  </a:cubicBezTo>
                  <a:cubicBezTo>
                    <a:pt x="739" y="537"/>
                    <a:pt x="739" y="524"/>
                    <a:pt x="722" y="524"/>
                  </a:cubicBezTo>
                  <a:cubicBezTo>
                    <a:pt x="705" y="524"/>
                    <a:pt x="707" y="533"/>
                    <a:pt x="697" y="537"/>
                  </a:cubicBezTo>
                  <a:lnTo>
                    <a:pt x="667" y="538"/>
                  </a:lnTo>
                  <a:lnTo>
                    <a:pt x="623" y="560"/>
                  </a:lnTo>
                  <a:lnTo>
                    <a:pt x="634" y="576"/>
                  </a:lnTo>
                  <a:lnTo>
                    <a:pt x="639" y="598"/>
                  </a:lnTo>
                  <a:lnTo>
                    <a:pt x="669" y="617"/>
                  </a:lnTo>
                  <a:lnTo>
                    <a:pt x="700" y="602"/>
                  </a:lnTo>
                  <a:lnTo>
                    <a:pt x="718" y="611"/>
                  </a:lnTo>
                  <a:lnTo>
                    <a:pt x="752" y="608"/>
                  </a:lnTo>
                  <a:lnTo>
                    <a:pt x="757" y="644"/>
                  </a:lnTo>
                  <a:lnTo>
                    <a:pt x="697" y="677"/>
                  </a:lnTo>
                  <a:close/>
                </a:path>
              </a:pathLst>
            </a:custGeom>
            <a:solidFill>
              <a:srgbClr val="363046">
                <a:alpha val="20000"/>
              </a:srgbClr>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17961" dir="2700000" algn="ctr" rotWithShape="0">
                      <a:srgbClr val="808080">
                        <a:alpha val="50000"/>
                      </a:srgbClr>
                    </a:outerShdw>
                  </a:effectLst>
                </a14:hiddenEffects>
              </a:ext>
            </a:extLst>
          </p:spPr>
          <p:txBody>
            <a:bodyPr/>
            <a:lstStyle/>
            <a:p>
              <a:endParaRPr lang="zh-CN" altLang="en-US"/>
            </a:p>
          </p:txBody>
        </p:sp>
      </p:grpSp>
      <p:sp>
        <p:nvSpPr>
          <p:cNvPr id="2053" name="Parallelogram 77"/>
          <p:cNvSpPr>
            <a:spLocks noChangeArrowheads="1"/>
          </p:cNvSpPr>
          <p:nvPr/>
        </p:nvSpPr>
        <p:spPr bwMode="auto">
          <a:xfrm>
            <a:off x="1115616" y="1779588"/>
            <a:ext cx="317500" cy="1008062"/>
          </a:xfrm>
          <a:prstGeom prst="parallelogram">
            <a:avLst>
              <a:gd name="adj" fmla="val 25000"/>
            </a:avLst>
          </a:prstGeom>
          <a:solidFill>
            <a:srgbClr val="DD6D1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8" tIns="60955" rIns="121908" bIns="60955" anchor="ctr"/>
          <a:lstStyle>
            <a:lvl1pPr defTabSz="1217295" eaLnBrk="0" hangingPunct="0">
              <a:spcBef>
                <a:spcPct val="20000"/>
              </a:spcBef>
              <a:buChar char="•"/>
              <a:defRPr sz="3200">
                <a:solidFill>
                  <a:schemeClr val="tx1"/>
                </a:solidFill>
                <a:latin typeface="Calibri" panose="020F0502020204030204" pitchFamily="34" charset="0"/>
                <a:ea typeface="宋体" pitchFamily="2" charset="-122"/>
              </a:defRPr>
            </a:lvl1pPr>
            <a:lvl2pPr marL="608330" indent="-285750" defTabSz="1217295" eaLnBrk="0" hangingPunct="0">
              <a:spcBef>
                <a:spcPct val="20000"/>
              </a:spcBef>
              <a:buChar char="–"/>
              <a:defRPr sz="2800">
                <a:solidFill>
                  <a:schemeClr val="tx1"/>
                </a:solidFill>
                <a:latin typeface="Calibri" panose="020F0502020204030204" pitchFamily="34" charset="0"/>
                <a:ea typeface="宋体" pitchFamily="2" charset="-122"/>
              </a:defRPr>
            </a:lvl2pPr>
            <a:lvl3pPr marL="1217930" indent="-228600" defTabSz="1217295" eaLnBrk="0" hangingPunct="0">
              <a:spcBef>
                <a:spcPct val="20000"/>
              </a:spcBef>
              <a:buChar char="•"/>
              <a:defRPr sz="2400">
                <a:solidFill>
                  <a:schemeClr val="tx1"/>
                </a:solidFill>
                <a:latin typeface="Calibri" panose="020F0502020204030204" pitchFamily="34" charset="0"/>
                <a:ea typeface="宋体" pitchFamily="2" charset="-122"/>
              </a:defRPr>
            </a:lvl3pPr>
            <a:lvl4pPr marL="1827530" indent="-228600" defTabSz="1217295" eaLnBrk="0" hangingPunct="0">
              <a:spcBef>
                <a:spcPct val="20000"/>
              </a:spcBef>
              <a:buChar char="–"/>
              <a:defRPr sz="2000">
                <a:solidFill>
                  <a:schemeClr val="tx1"/>
                </a:solidFill>
                <a:latin typeface="Calibri" panose="020F0502020204030204" pitchFamily="34" charset="0"/>
                <a:ea typeface="宋体" pitchFamily="2" charset="-122"/>
              </a:defRPr>
            </a:lvl4pPr>
            <a:lvl5pPr marL="2437130" indent="-228600" defTabSz="1217295" eaLnBrk="0" hangingPunct="0">
              <a:spcBef>
                <a:spcPct val="20000"/>
              </a:spcBef>
              <a:buChar char="»"/>
              <a:defRPr sz="2000">
                <a:solidFill>
                  <a:schemeClr val="tx1"/>
                </a:solidFill>
                <a:latin typeface="Calibri" panose="020F0502020204030204" pitchFamily="34" charset="0"/>
                <a:ea typeface="宋体" pitchFamily="2" charset="-122"/>
              </a:defRPr>
            </a:lvl5pPr>
            <a:lvl6pPr marL="28943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33515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8087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42659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en-US" altLang="zh-CN"/>
          </a:p>
        </p:txBody>
      </p:sp>
      <p:sp>
        <p:nvSpPr>
          <p:cNvPr id="2054" name="Parallelogram 77"/>
          <p:cNvSpPr>
            <a:spLocks noChangeArrowheads="1"/>
          </p:cNvSpPr>
          <p:nvPr/>
        </p:nvSpPr>
        <p:spPr bwMode="auto">
          <a:xfrm>
            <a:off x="7560368" y="1779588"/>
            <a:ext cx="324000" cy="1079500"/>
          </a:xfrm>
          <a:prstGeom prst="parallelogram">
            <a:avLst>
              <a:gd name="adj" fmla="val 25000"/>
            </a:avLst>
          </a:prstGeom>
          <a:solidFill>
            <a:srgbClr val="DD6D1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8" tIns="60955" rIns="121908" bIns="60955" anchor="ctr"/>
          <a:lstStyle>
            <a:lvl1pPr defTabSz="1217295" eaLnBrk="0" hangingPunct="0">
              <a:spcBef>
                <a:spcPct val="20000"/>
              </a:spcBef>
              <a:buChar char="•"/>
              <a:defRPr sz="3200">
                <a:solidFill>
                  <a:schemeClr val="tx1"/>
                </a:solidFill>
                <a:latin typeface="Calibri" panose="020F0502020204030204" pitchFamily="34" charset="0"/>
                <a:ea typeface="宋体" pitchFamily="2" charset="-122"/>
              </a:defRPr>
            </a:lvl1pPr>
            <a:lvl2pPr marL="608330" indent="-285750" defTabSz="1217295" eaLnBrk="0" hangingPunct="0">
              <a:spcBef>
                <a:spcPct val="20000"/>
              </a:spcBef>
              <a:buChar char="–"/>
              <a:defRPr sz="2800">
                <a:solidFill>
                  <a:schemeClr val="tx1"/>
                </a:solidFill>
                <a:latin typeface="Calibri" panose="020F0502020204030204" pitchFamily="34" charset="0"/>
                <a:ea typeface="宋体" pitchFamily="2" charset="-122"/>
              </a:defRPr>
            </a:lvl2pPr>
            <a:lvl3pPr marL="1217930" indent="-228600" defTabSz="1217295" eaLnBrk="0" hangingPunct="0">
              <a:spcBef>
                <a:spcPct val="20000"/>
              </a:spcBef>
              <a:buChar char="•"/>
              <a:defRPr sz="2400">
                <a:solidFill>
                  <a:schemeClr val="tx1"/>
                </a:solidFill>
                <a:latin typeface="Calibri" panose="020F0502020204030204" pitchFamily="34" charset="0"/>
                <a:ea typeface="宋体" pitchFamily="2" charset="-122"/>
              </a:defRPr>
            </a:lvl3pPr>
            <a:lvl4pPr marL="1827530" indent="-228600" defTabSz="1217295" eaLnBrk="0" hangingPunct="0">
              <a:spcBef>
                <a:spcPct val="20000"/>
              </a:spcBef>
              <a:buChar char="–"/>
              <a:defRPr sz="2000">
                <a:solidFill>
                  <a:schemeClr val="tx1"/>
                </a:solidFill>
                <a:latin typeface="Calibri" panose="020F0502020204030204" pitchFamily="34" charset="0"/>
                <a:ea typeface="宋体" pitchFamily="2" charset="-122"/>
              </a:defRPr>
            </a:lvl4pPr>
            <a:lvl5pPr marL="2437130" indent="-228600" defTabSz="1217295" eaLnBrk="0" hangingPunct="0">
              <a:spcBef>
                <a:spcPct val="20000"/>
              </a:spcBef>
              <a:buChar char="»"/>
              <a:defRPr sz="2000">
                <a:solidFill>
                  <a:schemeClr val="tx1"/>
                </a:solidFill>
                <a:latin typeface="Calibri" panose="020F0502020204030204" pitchFamily="34" charset="0"/>
                <a:ea typeface="宋体" pitchFamily="2" charset="-122"/>
              </a:defRPr>
            </a:lvl5pPr>
            <a:lvl6pPr marL="28943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33515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8087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4265930" indent="-228600" defTabSz="1217295"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en-US" altLang="zh-CN"/>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矩形 50"/>
          <p:cNvSpPr>
            <a:spLocks noChangeArrowheads="1"/>
          </p:cNvSpPr>
          <p:nvPr/>
        </p:nvSpPr>
        <p:spPr bwMode="auto">
          <a:xfrm>
            <a:off x="0" y="339725"/>
            <a:ext cx="468313"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6" name="矩形 51"/>
          <p:cNvSpPr>
            <a:spLocks noChangeArrowheads="1"/>
          </p:cNvSpPr>
          <p:nvPr/>
        </p:nvSpPr>
        <p:spPr bwMode="auto">
          <a:xfrm>
            <a:off x="541338" y="339725"/>
            <a:ext cx="107950"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7" name="TextBox 52"/>
          <p:cNvSpPr txBox="1">
            <a:spLocks noChangeArrowheads="1"/>
          </p:cNvSpPr>
          <p:nvPr/>
        </p:nvSpPr>
        <p:spPr bwMode="auto">
          <a:xfrm>
            <a:off x="690563" y="268288"/>
            <a:ext cx="26468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eaLnBrk="1" hangingPunct="1">
              <a:spcBef>
                <a:spcPct val="0"/>
              </a:spcBef>
              <a:buNone/>
            </a:pPr>
            <a:r>
              <a:rPr lang="zh-CN" sz="2400" b="1" dirty="0" smtClean="0">
                <a:solidFill>
                  <a:srgbClr val="E46C0A"/>
                </a:solidFill>
                <a:latin typeface="微软雅黑" panose="020B0503020204020204" pitchFamily="34" charset="-122"/>
                <a:ea typeface="微软雅黑" panose="020B0503020204020204" pitchFamily="34" charset="-122"/>
              </a:rPr>
              <a:t>人民币国际化</a:t>
            </a:r>
            <a:r>
              <a:rPr lang="zh-CN" altLang="en-US" sz="2400" b="1" dirty="0">
                <a:solidFill>
                  <a:srgbClr val="E46C0A"/>
                </a:solidFill>
                <a:latin typeface="微软雅黑" panose="020B0503020204020204" pitchFamily="34" charset="-122"/>
                <a:ea typeface="微软雅黑" panose="020B0503020204020204" pitchFamily="34" charset="-122"/>
              </a:rPr>
              <a:t>进</a:t>
            </a:r>
            <a:r>
              <a:rPr lang="zh-CN" sz="2400" b="1" dirty="0" smtClean="0">
                <a:solidFill>
                  <a:srgbClr val="E46C0A"/>
                </a:solidFill>
                <a:latin typeface="微软雅黑" panose="020B0503020204020204" pitchFamily="34" charset="-122"/>
                <a:ea typeface="微软雅黑" panose="020B0503020204020204" pitchFamily="34" charset="-122"/>
              </a:rPr>
              <a:t>展</a:t>
            </a:r>
            <a:endParaRPr lang="zh-CN" sz="2400" b="1" dirty="0">
              <a:solidFill>
                <a:srgbClr val="E46C0A"/>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5220335" y="3867785"/>
            <a:ext cx="3164205" cy="306705"/>
          </a:xfrm>
          <a:prstGeom prst="rect">
            <a:avLst/>
          </a:prstGeom>
          <a:noFill/>
        </p:spPr>
        <p:txBody>
          <a:bodyPr wrap="square" rtlCol="0">
            <a:spAutoFit/>
          </a:bodyPr>
          <a:lstStyle/>
          <a:p>
            <a:r>
              <a:rPr lang="zh-CN" altLang="en-US" sz="1400">
                <a:latin typeface="黑体" panose="02010609060101010101" pitchFamily="49" charset="-122"/>
                <a:ea typeface="黑体" panose="02010609060101010101" pitchFamily="49" charset="-122"/>
                <a:cs typeface="黑体" panose="02010609060101010101" pitchFamily="49" charset="-122"/>
              </a:rPr>
              <a:t>图</a:t>
            </a:r>
            <a:r>
              <a:rPr lang="en-US" altLang="zh-CN" sz="1400">
                <a:latin typeface="黑体" panose="02010609060101010101" pitchFamily="49" charset="-122"/>
                <a:ea typeface="黑体" panose="02010609060101010101" pitchFamily="49" charset="-122"/>
                <a:cs typeface="黑体" panose="02010609060101010101" pitchFamily="49" charset="-122"/>
              </a:rPr>
              <a:t> </a:t>
            </a:r>
            <a:r>
              <a:rPr lang="zh-CN" altLang="en-US" sz="1400">
                <a:latin typeface="黑体" panose="02010609060101010101" pitchFamily="49" charset="-122"/>
                <a:ea typeface="黑体" panose="02010609060101010101" pitchFamily="49" charset="-122"/>
                <a:cs typeface="黑体" panose="02010609060101010101" pitchFamily="49" charset="-122"/>
              </a:rPr>
              <a:t>跨境人民币结算量（亿元）及增速</a:t>
            </a:r>
          </a:p>
        </p:txBody>
      </p:sp>
      <p:sp>
        <p:nvSpPr>
          <p:cNvPr id="11" name="文本框 10"/>
          <p:cNvSpPr txBox="1"/>
          <p:nvPr/>
        </p:nvSpPr>
        <p:spPr>
          <a:xfrm>
            <a:off x="-107950" y="771525"/>
            <a:ext cx="4401185" cy="4062730"/>
          </a:xfrm>
          <a:prstGeom prst="rect">
            <a:avLst/>
          </a:prstGeom>
          <a:noFill/>
        </p:spPr>
        <p:txBody>
          <a:bodyPr wrap="square" rtlCol="0">
            <a:noAutofit/>
          </a:bodyPr>
          <a:lstStyle/>
          <a:p>
            <a:pPr marL="819150" lvl="1" indent="-457200">
              <a:lnSpc>
                <a:spcPct val="150000"/>
              </a:lnSpc>
              <a:buClr>
                <a:srgbClr val="C00000"/>
              </a:buClr>
              <a:buFont typeface="Wingdings" panose="05000000000000000000" pitchFamily="2" charset="2"/>
              <a:buChar char="p"/>
            </a:pPr>
            <a:r>
              <a:rPr sz="1600" dirty="0"/>
              <a:t>2023年，中国跨境人民币结算量突破52.3万亿元，同比增长24.1%</a:t>
            </a:r>
            <a:r>
              <a:rPr lang="en-US" sz="1600" baseline="30000" dirty="0"/>
              <a:t>*</a:t>
            </a:r>
            <a:r>
              <a:rPr sz="1600" dirty="0"/>
              <a:t>；</a:t>
            </a:r>
          </a:p>
          <a:p>
            <a:pPr marL="819150" lvl="1" indent="-457200">
              <a:lnSpc>
                <a:spcPct val="150000"/>
              </a:lnSpc>
              <a:buClr>
                <a:srgbClr val="C00000"/>
              </a:buClr>
              <a:buFont typeface="Wingdings" panose="05000000000000000000" pitchFamily="2" charset="2"/>
              <a:buChar char="p"/>
            </a:pPr>
            <a:r>
              <a:rPr sz="1600" dirty="0"/>
              <a:t>2023年前9个月，货物贸易人民币跨境收付金额占同期本外币跨境收付总额的比例为24.4%，同比上升7</a:t>
            </a:r>
            <a:r>
              <a:rPr sz="1600" dirty="0" smtClean="0"/>
              <a:t>个百分点</a:t>
            </a:r>
            <a:r>
              <a:rPr lang="zh-CN" altLang="en-US" sz="1600" dirty="0" smtClean="0"/>
              <a:t>，为近年来最高水平</a:t>
            </a:r>
            <a:r>
              <a:rPr sz="1600" dirty="0" smtClean="0"/>
              <a:t>；</a:t>
            </a:r>
            <a:endParaRPr sz="1600" dirty="0"/>
          </a:p>
          <a:p>
            <a:pPr marL="819150" lvl="1" indent="-457200">
              <a:lnSpc>
                <a:spcPct val="150000"/>
              </a:lnSpc>
              <a:buClr>
                <a:srgbClr val="C00000"/>
              </a:buClr>
              <a:buFont typeface="Wingdings" panose="05000000000000000000" pitchFamily="2" charset="2"/>
              <a:buChar char="p"/>
            </a:pPr>
            <a:r>
              <a:rPr lang="zh-CN" altLang="en-US" sz="1600" dirty="0"/>
              <a:t>2023年12月，人民币在全球支付结算的使用份额达到4.14%，较2023年初提升2.23个百分点；</a:t>
            </a:r>
          </a:p>
          <a:p>
            <a:pPr marL="819150" lvl="1" indent="-457200">
              <a:lnSpc>
                <a:spcPct val="150000"/>
              </a:lnSpc>
              <a:buClr>
                <a:srgbClr val="C00000"/>
              </a:buClr>
              <a:buFont typeface="Wingdings" panose="05000000000000000000" pitchFamily="2" charset="2"/>
              <a:buChar char="p"/>
            </a:pPr>
            <a:r>
              <a:rPr lang="zh-CN" altLang="en-US" sz="1600" dirty="0"/>
              <a:t>RCEP自贸区、共建“一带一路”国家和地区跨境人民币结算保持较快增长。</a:t>
            </a:r>
          </a:p>
        </p:txBody>
      </p:sp>
      <p:sp>
        <p:nvSpPr>
          <p:cNvPr id="13" name="文本框 12"/>
          <p:cNvSpPr txBox="1"/>
          <p:nvPr/>
        </p:nvSpPr>
        <p:spPr>
          <a:xfrm>
            <a:off x="-36830" y="4867910"/>
            <a:ext cx="3048000" cy="275590"/>
          </a:xfrm>
          <a:prstGeom prst="rect">
            <a:avLst/>
          </a:prstGeom>
          <a:noFill/>
        </p:spPr>
        <p:txBody>
          <a:bodyPr wrap="square" rtlCol="0">
            <a:spAutoFit/>
          </a:bodyPr>
          <a:lstStyle/>
          <a:p>
            <a:r>
              <a:rPr lang="en-US" altLang="zh-CN" sz="1200" baseline="30000">
                <a:latin typeface="黑体" panose="02010609060101010101" pitchFamily="49" charset="-122"/>
                <a:ea typeface="黑体" panose="02010609060101010101" pitchFamily="49" charset="-122"/>
                <a:cs typeface="黑体" panose="02010609060101010101" pitchFamily="49" charset="-122"/>
              </a:rPr>
              <a:t>*</a:t>
            </a:r>
            <a:r>
              <a:rPr lang="zh-CN" altLang="en-US" sz="1200">
                <a:latin typeface="黑体" panose="02010609060101010101" pitchFamily="49" charset="-122"/>
                <a:ea typeface="黑体" panose="02010609060101010101" pitchFamily="49" charset="-122"/>
                <a:cs typeface="黑体" panose="02010609060101010101" pitchFamily="49" charset="-122"/>
              </a:rPr>
              <a:t>数据来源：中国人民银行官网</a:t>
            </a:r>
            <a:endParaRPr lang="zh-CN" altLang="en-US" sz="1200" baseline="30000">
              <a:latin typeface="黑体" panose="02010609060101010101" pitchFamily="49" charset="-122"/>
              <a:ea typeface="黑体" panose="02010609060101010101" pitchFamily="49" charset="-122"/>
              <a:cs typeface="黑体" panose="02010609060101010101" pitchFamily="49" charset="-122"/>
            </a:endParaRPr>
          </a:p>
        </p:txBody>
      </p:sp>
      <p:pic>
        <p:nvPicPr>
          <p:cNvPr id="14" name="图片 13"/>
          <p:cNvPicPr>
            <a:picLocks noChangeAspect="1"/>
          </p:cNvPicPr>
          <p:nvPr/>
        </p:nvPicPr>
        <p:blipFill>
          <a:blip r:embed="rId2"/>
          <a:stretch>
            <a:fillRect/>
          </a:stretch>
        </p:blipFill>
        <p:spPr>
          <a:xfrm>
            <a:off x="4293235" y="1275715"/>
            <a:ext cx="4653915" cy="2392045"/>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矩形 50"/>
          <p:cNvSpPr>
            <a:spLocks noChangeArrowheads="1"/>
          </p:cNvSpPr>
          <p:nvPr/>
        </p:nvSpPr>
        <p:spPr bwMode="auto">
          <a:xfrm>
            <a:off x="0" y="339725"/>
            <a:ext cx="468313"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6" name="矩形 51"/>
          <p:cNvSpPr>
            <a:spLocks noChangeArrowheads="1"/>
          </p:cNvSpPr>
          <p:nvPr/>
        </p:nvSpPr>
        <p:spPr bwMode="auto">
          <a:xfrm>
            <a:off x="541338" y="339725"/>
            <a:ext cx="107950"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7" name="TextBox 52"/>
          <p:cNvSpPr txBox="1">
            <a:spLocks noChangeArrowheads="1"/>
          </p:cNvSpPr>
          <p:nvPr/>
        </p:nvSpPr>
        <p:spPr bwMode="auto">
          <a:xfrm>
            <a:off x="690563" y="268288"/>
            <a:ext cx="54168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l" eaLnBrk="1" hangingPunct="1">
              <a:spcBef>
                <a:spcPct val="0"/>
              </a:spcBef>
              <a:buNone/>
            </a:pPr>
            <a:r>
              <a:rPr lang="zh-CN" sz="2400" b="1" dirty="0" smtClean="0">
                <a:solidFill>
                  <a:srgbClr val="E46C0A"/>
                </a:solidFill>
                <a:latin typeface="微软雅黑" panose="020B0503020204020204" pitchFamily="34" charset="-122"/>
                <a:ea typeface="微软雅黑" panose="020B0503020204020204" pitchFamily="34" charset="-122"/>
              </a:rPr>
              <a:t>人民币在非洲跨境结算的</a:t>
            </a:r>
            <a:r>
              <a:rPr lang="zh-CN" altLang="en-US" sz="2400" b="1" dirty="0" smtClean="0">
                <a:solidFill>
                  <a:srgbClr val="E46C0A"/>
                </a:solidFill>
                <a:latin typeface="微软雅黑" panose="020B0503020204020204" pitchFamily="34" charset="-122"/>
                <a:ea typeface="微软雅黑" panose="020B0503020204020204" pitchFamily="34" charset="-122"/>
              </a:rPr>
              <a:t>比例不断上升</a:t>
            </a:r>
            <a:endParaRPr lang="zh-CN" sz="2400" b="1" dirty="0" smtClean="0">
              <a:solidFill>
                <a:srgbClr val="E46C0A"/>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0" y="2931795"/>
            <a:ext cx="4176395" cy="2117725"/>
          </a:xfrm>
          <a:prstGeom prst="rect">
            <a:avLst/>
          </a:prstGeom>
          <a:noFill/>
        </p:spPr>
        <p:txBody>
          <a:bodyPr wrap="square" rtlCol="0">
            <a:noAutofit/>
          </a:bodyPr>
          <a:lstStyle/>
          <a:p>
            <a:pPr marL="819150" lvl="1" indent="-457200">
              <a:lnSpc>
                <a:spcPct val="150000"/>
              </a:lnSpc>
              <a:buClr>
                <a:srgbClr val="C00000"/>
              </a:buClr>
              <a:buFont typeface="Wingdings" panose="05000000000000000000" pitchFamily="2" charset="2"/>
              <a:buChar char="p"/>
            </a:pPr>
            <a:r>
              <a:rPr sz="1600" dirty="0" err="1"/>
              <a:t>人民币</a:t>
            </a:r>
            <a:r>
              <a:rPr lang="zh-CN" sz="1600" dirty="0"/>
              <a:t>中非</a:t>
            </a:r>
            <a:r>
              <a:rPr sz="1600" dirty="0"/>
              <a:t>跨境结算主要体现在中非贸易领域，其比例从2015年的4%</a:t>
            </a:r>
            <a:r>
              <a:rPr sz="1600" dirty="0" smtClean="0"/>
              <a:t>提升到</a:t>
            </a:r>
            <a:r>
              <a:rPr lang="zh-CN" altLang="en-US" sz="1600" dirty="0"/>
              <a:t>现在</a:t>
            </a:r>
            <a:r>
              <a:rPr sz="1600" dirty="0" smtClean="0"/>
              <a:t>的</a:t>
            </a:r>
            <a:r>
              <a:rPr sz="1600" dirty="0"/>
              <a:t>12</a:t>
            </a:r>
            <a:r>
              <a:rPr sz="1600" dirty="0" smtClean="0"/>
              <a:t>%</a:t>
            </a:r>
            <a:r>
              <a:rPr lang="zh-CN" altLang="en-US" sz="1600" dirty="0" smtClean="0"/>
              <a:t>以上</a:t>
            </a:r>
            <a:r>
              <a:rPr sz="1600" dirty="0" smtClean="0"/>
              <a:t>。</a:t>
            </a:r>
            <a:r>
              <a:rPr lang="zh-CN" sz="1600" dirty="0"/>
              <a:t>其中</a:t>
            </a:r>
            <a:r>
              <a:rPr sz="1600" dirty="0" err="1"/>
              <a:t>南非</a:t>
            </a:r>
            <a:r>
              <a:rPr lang="zh-CN" sz="1600" dirty="0"/>
              <a:t>是非洲地区</a:t>
            </a:r>
            <a:r>
              <a:rPr sz="1600" dirty="0" err="1"/>
              <a:t>人民币</a:t>
            </a:r>
            <a:r>
              <a:rPr lang="zh-CN" sz="1600" dirty="0"/>
              <a:t>结算比例最高的国家，</a:t>
            </a:r>
            <a:r>
              <a:rPr sz="1600" dirty="0"/>
              <a:t>达到了15.6%。</a:t>
            </a:r>
          </a:p>
          <a:p>
            <a:pPr marL="361950" lvl="1" indent="0">
              <a:lnSpc>
                <a:spcPct val="150000"/>
              </a:lnSpc>
              <a:buClr>
                <a:srgbClr val="C00000"/>
              </a:buClr>
              <a:buFont typeface="Wingdings" panose="05000000000000000000" pitchFamily="2" charset="2"/>
              <a:buNone/>
            </a:pPr>
            <a:endParaRPr lang="zh-CN" altLang="en-US" sz="1600" dirty="0"/>
          </a:p>
        </p:txBody>
      </p:sp>
      <p:sp>
        <p:nvSpPr>
          <p:cNvPr id="13" name="文本框 12"/>
          <p:cNvSpPr txBox="1"/>
          <p:nvPr/>
        </p:nvSpPr>
        <p:spPr>
          <a:xfrm>
            <a:off x="-36830" y="4867910"/>
            <a:ext cx="3048000" cy="275590"/>
          </a:xfrm>
          <a:prstGeom prst="rect">
            <a:avLst/>
          </a:prstGeom>
          <a:noFill/>
        </p:spPr>
        <p:txBody>
          <a:bodyPr wrap="square" rtlCol="0">
            <a:spAutoFit/>
          </a:bodyPr>
          <a:lstStyle/>
          <a:p>
            <a:r>
              <a:rPr lang="en-US" altLang="zh-CN" sz="1200" baseline="30000">
                <a:latin typeface="黑体" panose="02010609060101010101" pitchFamily="49" charset="-122"/>
                <a:ea typeface="黑体" panose="02010609060101010101" pitchFamily="49" charset="-122"/>
                <a:cs typeface="黑体" panose="02010609060101010101" pitchFamily="49" charset="-122"/>
              </a:rPr>
              <a:t>*</a:t>
            </a:r>
            <a:r>
              <a:rPr lang="zh-CN" altLang="en-US" sz="1200">
                <a:latin typeface="黑体" panose="02010609060101010101" pitchFamily="49" charset="-122"/>
                <a:ea typeface="黑体" panose="02010609060101010101" pitchFamily="49" charset="-122"/>
                <a:cs typeface="黑体" panose="02010609060101010101" pitchFamily="49" charset="-122"/>
              </a:rPr>
              <a:t>数据来源：中国商务部研究院</a:t>
            </a:r>
            <a:endParaRPr lang="zh-CN" altLang="en-US" sz="1200" baseline="30000">
              <a:latin typeface="黑体" panose="02010609060101010101" pitchFamily="49" charset="-122"/>
              <a:ea typeface="黑体" panose="02010609060101010101" pitchFamily="49" charset="-122"/>
              <a:cs typeface="黑体" panose="02010609060101010101" pitchFamily="49" charset="-122"/>
            </a:endParaRPr>
          </a:p>
        </p:txBody>
      </p:sp>
      <p:sp>
        <p:nvSpPr>
          <p:cNvPr id="7" name="文本框 6"/>
          <p:cNvSpPr txBox="1"/>
          <p:nvPr/>
        </p:nvSpPr>
        <p:spPr>
          <a:xfrm>
            <a:off x="35560" y="728980"/>
            <a:ext cx="8674735" cy="1697990"/>
          </a:xfrm>
          <a:prstGeom prst="rect">
            <a:avLst/>
          </a:prstGeom>
          <a:noFill/>
        </p:spPr>
        <p:txBody>
          <a:bodyPr wrap="square" rtlCol="0">
            <a:noAutofit/>
          </a:bodyPr>
          <a:lstStyle/>
          <a:p>
            <a:pPr marL="819150" lvl="1" indent="-457200">
              <a:lnSpc>
                <a:spcPct val="150000"/>
              </a:lnSpc>
              <a:buClr>
                <a:srgbClr val="C00000"/>
              </a:buClr>
              <a:buFont typeface="Wingdings" panose="05000000000000000000" pitchFamily="2" charset="2"/>
              <a:buChar char="p"/>
            </a:pPr>
            <a:r>
              <a:rPr sz="1600" dirty="0" err="1" smtClean="0"/>
              <a:t>人民币业务在</a:t>
            </a:r>
            <a:r>
              <a:rPr lang="zh-CN" altLang="en-US" sz="1600" dirty="0" smtClean="0"/>
              <a:t>非洲</a:t>
            </a:r>
            <a:r>
              <a:rPr sz="1600" dirty="0" smtClean="0"/>
              <a:t>不断推进</a:t>
            </a:r>
            <a:r>
              <a:rPr sz="1600" dirty="0"/>
              <a:t>，中非本币结算和互换安排取得较大进展。目前非洲已有49家CIPS</a:t>
            </a:r>
            <a:r>
              <a:rPr lang="zh-CN" sz="1600" dirty="0"/>
              <a:t>（人民币跨境支付系统）</a:t>
            </a:r>
            <a:r>
              <a:rPr sz="1600" dirty="0"/>
              <a:t>间接参与者。中国先后与南非、摩洛哥、埃及和尼日利亚央行签署了本币互换协议，金额总计730亿元人民币，促进了跨境人民币双向流动。南非、尼日利亚等8个</a:t>
            </a:r>
            <a:r>
              <a:rPr lang="zh-CN" sz="1600" dirty="0"/>
              <a:t>非洲</a:t>
            </a:r>
            <a:r>
              <a:rPr sz="1600" dirty="0" err="1"/>
              <a:t>国家将人民币作为</a:t>
            </a:r>
            <a:r>
              <a:rPr lang="zh-CN" sz="1600" dirty="0"/>
              <a:t>重要</a:t>
            </a:r>
            <a:r>
              <a:rPr sz="1600" dirty="0" err="1"/>
              <a:t>储备</a:t>
            </a:r>
            <a:r>
              <a:rPr lang="zh-CN" sz="1600" dirty="0"/>
              <a:t>货币，</a:t>
            </a:r>
            <a:r>
              <a:rPr sz="1600" dirty="0"/>
              <a:t>其中尼日利亚央行将10%的外汇储备设为人民币，津巴布韦、安哥拉两国将人民币作为官方法定货币，可以在其国内市场上自由流通</a:t>
            </a:r>
            <a:r>
              <a:rPr lang="zh-CN" sz="1600" dirty="0"/>
              <a:t>。</a:t>
            </a:r>
          </a:p>
        </p:txBody>
      </p:sp>
      <p:pic>
        <p:nvPicPr>
          <p:cNvPr id="8" name="图片 7"/>
          <p:cNvPicPr>
            <a:picLocks noChangeAspect="1"/>
          </p:cNvPicPr>
          <p:nvPr>
            <p:custDataLst>
              <p:tags r:id="rId1"/>
            </p:custDataLst>
          </p:nvPr>
        </p:nvPicPr>
        <p:blipFill>
          <a:blip r:embed="rId3"/>
          <a:stretch>
            <a:fillRect/>
          </a:stretch>
        </p:blipFill>
        <p:spPr>
          <a:xfrm>
            <a:off x="4356100" y="2787650"/>
            <a:ext cx="4638040" cy="1889125"/>
          </a:xfrm>
          <a:prstGeom prst="rect">
            <a:avLst/>
          </a:prstGeom>
        </p:spPr>
      </p:pic>
      <p:sp>
        <p:nvSpPr>
          <p:cNvPr id="10" name="文本框 9"/>
          <p:cNvSpPr txBox="1"/>
          <p:nvPr/>
        </p:nvSpPr>
        <p:spPr>
          <a:xfrm>
            <a:off x="4932045" y="4732020"/>
            <a:ext cx="3428365" cy="306705"/>
          </a:xfrm>
          <a:prstGeom prst="rect">
            <a:avLst/>
          </a:prstGeom>
          <a:noFill/>
        </p:spPr>
        <p:txBody>
          <a:bodyPr wrap="square" rtlCol="0">
            <a:spAutoFit/>
          </a:bodyPr>
          <a:lstStyle/>
          <a:p>
            <a:r>
              <a:rPr lang="zh-CN" altLang="en-US" sz="1400">
                <a:latin typeface="黑体" panose="02010609060101010101" pitchFamily="49" charset="-122"/>
                <a:ea typeface="黑体" panose="02010609060101010101" pitchFamily="49" charset="-122"/>
                <a:cs typeface="黑体" panose="02010609060101010101" pitchFamily="49" charset="-122"/>
                <a:sym typeface="+mn-ea"/>
              </a:rPr>
              <a:t>中国对非洲直接投资情况（</a:t>
            </a:r>
            <a:r>
              <a:rPr lang="en-US" altLang="zh-CN" sz="1400">
                <a:latin typeface="黑体" panose="02010609060101010101" pitchFamily="49" charset="-122"/>
                <a:ea typeface="黑体" panose="02010609060101010101" pitchFamily="49" charset="-122"/>
                <a:cs typeface="黑体" panose="02010609060101010101" pitchFamily="49" charset="-122"/>
                <a:sym typeface="+mn-ea"/>
              </a:rPr>
              <a:t>2003-2021</a:t>
            </a:r>
            <a:r>
              <a:rPr lang="zh-CN" altLang="en-US" sz="1400">
                <a:latin typeface="黑体" panose="02010609060101010101" pitchFamily="49" charset="-122"/>
                <a:ea typeface="黑体" panose="02010609060101010101" pitchFamily="49" charset="-122"/>
                <a:cs typeface="黑体" panose="02010609060101010101" pitchFamily="49" charset="-122"/>
                <a:sym typeface="+mn-ea"/>
              </a:rPr>
              <a:t>年）</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矩形 50"/>
          <p:cNvSpPr>
            <a:spLocks noChangeArrowheads="1"/>
          </p:cNvSpPr>
          <p:nvPr/>
        </p:nvSpPr>
        <p:spPr bwMode="auto">
          <a:xfrm>
            <a:off x="0" y="339725"/>
            <a:ext cx="468313"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6" name="矩形 51"/>
          <p:cNvSpPr>
            <a:spLocks noChangeArrowheads="1"/>
          </p:cNvSpPr>
          <p:nvPr/>
        </p:nvSpPr>
        <p:spPr bwMode="auto">
          <a:xfrm>
            <a:off x="541338" y="339725"/>
            <a:ext cx="107950"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7" name="TextBox 52"/>
          <p:cNvSpPr txBox="1">
            <a:spLocks noChangeArrowheads="1"/>
          </p:cNvSpPr>
          <p:nvPr/>
        </p:nvSpPr>
        <p:spPr bwMode="auto">
          <a:xfrm>
            <a:off x="690563" y="268288"/>
            <a:ext cx="54168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l" eaLnBrk="1" hangingPunct="1">
              <a:spcBef>
                <a:spcPct val="0"/>
              </a:spcBef>
              <a:buNone/>
            </a:pPr>
            <a:r>
              <a:rPr lang="zh-CN" sz="2400" b="1" dirty="0" smtClean="0">
                <a:solidFill>
                  <a:srgbClr val="E46C0A"/>
                </a:solidFill>
                <a:latin typeface="微软雅黑" panose="020B0503020204020204" pitchFamily="34" charset="-122"/>
                <a:ea typeface="微软雅黑" panose="020B0503020204020204" pitchFamily="34" charset="-122"/>
                <a:sym typeface="+mn-ea"/>
              </a:rPr>
              <a:t>人民币支付在中非经贸</a:t>
            </a:r>
            <a:r>
              <a:rPr lang="zh-CN" altLang="en-US" sz="2400" b="1" dirty="0" smtClean="0">
                <a:solidFill>
                  <a:srgbClr val="E46C0A"/>
                </a:solidFill>
                <a:latin typeface="微软雅黑" panose="020B0503020204020204" pitchFamily="34" charset="-122"/>
                <a:ea typeface="微软雅黑" panose="020B0503020204020204" pitchFamily="34" charset="-122"/>
                <a:sym typeface="+mn-ea"/>
              </a:rPr>
              <a:t>结算</a:t>
            </a:r>
            <a:r>
              <a:rPr lang="zh-CN" sz="2400" b="1" dirty="0" smtClean="0">
                <a:solidFill>
                  <a:srgbClr val="E46C0A"/>
                </a:solidFill>
                <a:latin typeface="微软雅黑" panose="020B0503020204020204" pitchFamily="34" charset="-122"/>
                <a:ea typeface="微软雅黑" panose="020B0503020204020204" pitchFamily="34" charset="-122"/>
                <a:sym typeface="+mn-ea"/>
              </a:rPr>
              <a:t>中优势明显</a:t>
            </a:r>
            <a:endParaRPr lang="zh-CN" sz="2400" b="1" dirty="0">
              <a:solidFill>
                <a:srgbClr val="E46C0A"/>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95605" y="915670"/>
            <a:ext cx="8507730" cy="3683635"/>
          </a:xfrm>
          <a:prstGeom prst="rect">
            <a:avLst/>
          </a:prstGeom>
          <a:noFill/>
        </p:spPr>
        <p:txBody>
          <a:bodyPr wrap="square" rtlCol="0">
            <a:noAutofit/>
          </a:bodyPr>
          <a:lstStyle/>
          <a:p>
            <a:pPr marL="361950" indent="-361950">
              <a:lnSpc>
                <a:spcPct val="150000"/>
              </a:lnSpc>
              <a:buClr>
                <a:srgbClr val="C00000"/>
              </a:buClr>
              <a:buFont typeface="Wingdings" panose="05000000000000000000" pitchFamily="2" charset="2"/>
              <a:buChar char="n"/>
            </a:pPr>
            <a:r>
              <a:rPr lang="zh-CN" altLang="en-US" sz="1600" b="1" dirty="0" smtClean="0">
                <a:sym typeface="+mn-ea"/>
              </a:rPr>
              <a:t>人民币支付有助于降低非洲国家外汇风险</a:t>
            </a:r>
            <a:endParaRPr lang="en-US" altLang="zh-CN" sz="1600" dirty="0" smtClean="0"/>
          </a:p>
          <a:p>
            <a:pPr marL="819150" lvl="1" indent="-457200">
              <a:lnSpc>
                <a:spcPct val="150000"/>
              </a:lnSpc>
              <a:buClr>
                <a:srgbClr val="C00000"/>
              </a:buClr>
              <a:buFont typeface="Wingdings" panose="05000000000000000000" pitchFamily="2" charset="2"/>
              <a:buChar char="p"/>
            </a:pPr>
            <a:r>
              <a:rPr lang="zh-CN" altLang="en-US" sz="1600" dirty="0"/>
              <a:t>非洲地区国家普遍金融市场体量小、币</a:t>
            </a:r>
            <a:r>
              <a:rPr lang="zh-CN" altLang="en-US" sz="1600" dirty="0" smtClean="0"/>
              <a:t>种多</a:t>
            </a:r>
            <a:r>
              <a:rPr lang="zh-CN" altLang="en-US" sz="1600" dirty="0"/>
              <a:t>、汇率波动大。而</a:t>
            </a:r>
            <a:r>
              <a:rPr lang="zh-CN" altLang="en-US" sz="1600" dirty="0">
                <a:sym typeface="+mn-ea"/>
              </a:rPr>
              <a:t>人民币币值一直保持稳定，</a:t>
            </a:r>
            <a:r>
              <a:rPr lang="zh-CN" altLang="en-US" sz="1600" dirty="0"/>
              <a:t>推广人民币支付可以减少中间汇兑环节，降低汇率波动对中非贸易与投资的影响，提高双方合作的稳定性</a:t>
            </a:r>
            <a:r>
              <a:rPr lang="zh-CN" altLang="en-US" sz="1600" dirty="0" smtClean="0"/>
              <a:t>。</a:t>
            </a:r>
            <a:endParaRPr lang="en-US" altLang="zh-CN" sz="1600" dirty="0" smtClean="0"/>
          </a:p>
          <a:p>
            <a:pPr marL="361950" lvl="1">
              <a:lnSpc>
                <a:spcPct val="150000"/>
              </a:lnSpc>
              <a:buClr>
                <a:srgbClr val="C00000"/>
              </a:buClr>
            </a:pPr>
            <a:r>
              <a:rPr lang="zh-CN" altLang="en-US" sz="1600" b="1" dirty="0" smtClean="0"/>
              <a:t>人民币融资有助于缓解非洲国家债务压力</a:t>
            </a:r>
            <a:endParaRPr lang="zh-CN" altLang="en-US" sz="1600" b="1" dirty="0"/>
          </a:p>
          <a:p>
            <a:pPr marL="819150" lvl="1" indent="-457200">
              <a:lnSpc>
                <a:spcPct val="150000"/>
              </a:lnSpc>
              <a:buClr>
                <a:srgbClr val="C00000"/>
              </a:buClr>
              <a:buFont typeface="Wingdings" panose="05000000000000000000" pitchFamily="2" charset="2"/>
              <a:buChar char="p"/>
            </a:pPr>
            <a:r>
              <a:rPr lang="zh-CN" altLang="en-US" sz="1600" dirty="0">
                <a:sym typeface="+mn-ea"/>
              </a:rPr>
              <a:t>在美元加息背景下</a:t>
            </a:r>
            <a:r>
              <a:rPr lang="zh-CN" altLang="en-US" sz="1600" dirty="0" smtClean="0">
                <a:sym typeface="+mn-ea"/>
              </a:rPr>
              <a:t>非洲国家本币</a:t>
            </a:r>
            <a:r>
              <a:rPr lang="zh-CN" altLang="en-US" sz="1600" dirty="0">
                <a:sym typeface="+mn-ea"/>
              </a:rPr>
              <a:t>快速贬值，非洲国家外币贷款成本高企，美元荒下再融资难度上升，许多国家面临着越来越严重的还债</a:t>
            </a:r>
            <a:r>
              <a:rPr lang="zh-CN" altLang="en-US" sz="1600" dirty="0" smtClean="0">
                <a:sym typeface="+mn-ea"/>
              </a:rPr>
              <a:t>危机。</a:t>
            </a:r>
            <a:r>
              <a:rPr lang="zh-CN" altLang="en-US" sz="1600" dirty="0" smtClean="0"/>
              <a:t>截至202</a:t>
            </a:r>
            <a:r>
              <a:rPr lang="en-US" altLang="zh-CN" sz="1600" dirty="0" smtClean="0"/>
              <a:t>4</a:t>
            </a:r>
            <a:r>
              <a:rPr lang="zh-CN" altLang="en-US" sz="1600" dirty="0" smtClean="0"/>
              <a:t>年</a:t>
            </a:r>
            <a:r>
              <a:rPr lang="en-US" altLang="zh-CN" sz="1600" dirty="0" smtClean="0"/>
              <a:t>4</a:t>
            </a:r>
            <a:r>
              <a:rPr lang="zh-CN" altLang="en-US" sz="1600" dirty="0" smtClean="0"/>
              <a:t>月，共有</a:t>
            </a:r>
            <a:r>
              <a:rPr lang="en-US" altLang="zh-CN" sz="1600" dirty="0" smtClean="0"/>
              <a:t>20</a:t>
            </a:r>
            <a:r>
              <a:rPr lang="zh-CN" altLang="en-US" sz="1600" dirty="0" smtClean="0"/>
              <a:t>个</a:t>
            </a:r>
            <a:r>
              <a:rPr lang="zh-CN" altLang="en-US" sz="1600" dirty="0"/>
              <a:t>撒哈拉以南非洲国家被IMF列为“处于债务危机或债务高风险状态”</a:t>
            </a:r>
            <a:r>
              <a:rPr lang="en-US" altLang="zh-CN" sz="1600" baseline="30000" dirty="0"/>
              <a:t>*</a:t>
            </a:r>
            <a:r>
              <a:rPr lang="zh-CN" altLang="en-US" sz="1600" dirty="0"/>
              <a:t>。推进人民币</a:t>
            </a:r>
            <a:r>
              <a:rPr lang="zh-CN" altLang="en-US" sz="1600" dirty="0" smtClean="0"/>
              <a:t>在非洲的</a:t>
            </a:r>
            <a:r>
              <a:rPr lang="zh-CN" altLang="en-US" sz="1600" dirty="0"/>
              <a:t>广泛使用，可降低非洲国家对美元、欧元等过度集中所产生的流动性风险</a:t>
            </a:r>
            <a:r>
              <a:rPr lang="zh-CN" altLang="en-US" sz="1600" dirty="0" smtClean="0"/>
              <a:t>，人民币资金是非洲国家重要的资金来源，人民币</a:t>
            </a:r>
            <a:r>
              <a:rPr lang="zh-CN" altLang="en-US" sz="1600" dirty="0"/>
              <a:t>的低利率</a:t>
            </a:r>
            <a:r>
              <a:rPr lang="zh-CN" altLang="en-US" sz="1600" dirty="0" smtClean="0"/>
              <a:t>优势还能</a:t>
            </a:r>
            <a:r>
              <a:rPr lang="zh-CN" altLang="en-US" sz="1600" dirty="0"/>
              <a:t>减轻其债务负担。</a:t>
            </a:r>
          </a:p>
        </p:txBody>
      </p:sp>
      <p:sp>
        <p:nvSpPr>
          <p:cNvPr id="13" name="文本框 12"/>
          <p:cNvSpPr txBox="1"/>
          <p:nvPr/>
        </p:nvSpPr>
        <p:spPr>
          <a:xfrm>
            <a:off x="-36830" y="4867910"/>
            <a:ext cx="3048000" cy="275590"/>
          </a:xfrm>
          <a:prstGeom prst="rect">
            <a:avLst/>
          </a:prstGeom>
          <a:noFill/>
        </p:spPr>
        <p:txBody>
          <a:bodyPr wrap="square" rtlCol="0">
            <a:spAutoFit/>
          </a:bodyPr>
          <a:lstStyle/>
          <a:p>
            <a:r>
              <a:rPr lang="en-US" altLang="zh-CN" sz="1200" baseline="30000">
                <a:latin typeface="黑体" panose="02010609060101010101" pitchFamily="49" charset="-122"/>
                <a:ea typeface="黑体" panose="02010609060101010101" pitchFamily="49" charset="-122"/>
                <a:cs typeface="黑体" panose="02010609060101010101" pitchFamily="49" charset="-122"/>
              </a:rPr>
              <a:t>*</a:t>
            </a:r>
            <a:r>
              <a:rPr lang="zh-CN" altLang="en-US" sz="1200">
                <a:latin typeface="黑体" panose="02010609060101010101" pitchFamily="49" charset="-122"/>
                <a:ea typeface="黑体" panose="02010609060101010101" pitchFamily="49" charset="-122"/>
                <a:cs typeface="黑体" panose="02010609060101010101" pitchFamily="49" charset="-122"/>
              </a:rPr>
              <a:t>数据来源：国际货币基金组织</a:t>
            </a:r>
            <a:endParaRPr lang="zh-CN" altLang="en-US" sz="1200" baseline="30000">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矩形 50"/>
          <p:cNvSpPr>
            <a:spLocks noChangeArrowheads="1"/>
          </p:cNvSpPr>
          <p:nvPr/>
        </p:nvSpPr>
        <p:spPr bwMode="auto">
          <a:xfrm>
            <a:off x="0" y="339725"/>
            <a:ext cx="468313"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6" name="矩形 51"/>
          <p:cNvSpPr>
            <a:spLocks noChangeArrowheads="1"/>
          </p:cNvSpPr>
          <p:nvPr/>
        </p:nvSpPr>
        <p:spPr bwMode="auto">
          <a:xfrm>
            <a:off x="541338" y="339725"/>
            <a:ext cx="107950"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7" name="TextBox 52"/>
          <p:cNvSpPr txBox="1">
            <a:spLocks noChangeArrowheads="1"/>
          </p:cNvSpPr>
          <p:nvPr/>
        </p:nvSpPr>
        <p:spPr bwMode="auto">
          <a:xfrm>
            <a:off x="690563" y="268288"/>
            <a:ext cx="48013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l" eaLnBrk="1" hangingPunct="1">
              <a:spcBef>
                <a:spcPct val="0"/>
              </a:spcBef>
              <a:buNone/>
            </a:pPr>
            <a:r>
              <a:rPr lang="zh-CN" sz="2400" b="1" dirty="0" smtClean="0">
                <a:solidFill>
                  <a:srgbClr val="E46C0A"/>
                </a:solidFill>
                <a:latin typeface="微软雅黑" panose="020B0503020204020204" pitchFamily="34" charset="-122"/>
                <a:ea typeface="微软雅黑" panose="020B0503020204020204" pitchFamily="34" charset="-122"/>
                <a:sym typeface="+mn-ea"/>
              </a:rPr>
              <a:t>人民币支付</a:t>
            </a:r>
            <a:r>
              <a:rPr lang="zh-CN" altLang="en-US" sz="2400" b="1" dirty="0" smtClean="0">
                <a:solidFill>
                  <a:srgbClr val="E46C0A"/>
                </a:solidFill>
                <a:latin typeface="微软雅黑" panose="020B0503020204020204" pitchFamily="34" charset="-122"/>
                <a:ea typeface="微软雅黑" panose="020B0503020204020204" pitchFamily="34" charset="-122"/>
                <a:sym typeface="+mn-ea"/>
              </a:rPr>
              <a:t>直接推动</a:t>
            </a:r>
            <a:r>
              <a:rPr lang="zh-CN" sz="2400" b="1" dirty="0" smtClean="0">
                <a:solidFill>
                  <a:srgbClr val="E46C0A"/>
                </a:solidFill>
                <a:latin typeface="微软雅黑" panose="020B0503020204020204" pitchFamily="34" charset="-122"/>
                <a:ea typeface="微软雅黑" panose="020B0503020204020204" pitchFamily="34" charset="-122"/>
                <a:sym typeface="+mn-ea"/>
              </a:rPr>
              <a:t>中</a:t>
            </a:r>
            <a:r>
              <a:rPr lang="zh-CN" altLang="en-US" sz="2400" b="1" dirty="0" smtClean="0">
                <a:solidFill>
                  <a:srgbClr val="E46C0A"/>
                </a:solidFill>
                <a:latin typeface="微软雅黑" panose="020B0503020204020204" pitchFamily="34" charset="-122"/>
                <a:ea typeface="微软雅黑" panose="020B0503020204020204" pitchFamily="34" charset="-122"/>
                <a:sym typeface="+mn-ea"/>
              </a:rPr>
              <a:t>非投资合作</a:t>
            </a:r>
            <a:endParaRPr lang="zh-CN" sz="2400" b="1" dirty="0">
              <a:solidFill>
                <a:srgbClr val="E46C0A"/>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18135" y="673705"/>
            <a:ext cx="8507730" cy="4058285"/>
          </a:xfrm>
          <a:prstGeom prst="rect">
            <a:avLst/>
          </a:prstGeom>
          <a:noFill/>
        </p:spPr>
        <p:txBody>
          <a:bodyPr wrap="square" rtlCol="0">
            <a:noAutofit/>
          </a:bodyPr>
          <a:lstStyle/>
          <a:p>
            <a:pPr marL="361950" indent="-361950">
              <a:lnSpc>
                <a:spcPct val="150000"/>
              </a:lnSpc>
              <a:buClr>
                <a:srgbClr val="C00000"/>
              </a:buClr>
              <a:buFont typeface="Wingdings" panose="05000000000000000000" pitchFamily="2" charset="2"/>
              <a:buChar char="n"/>
            </a:pPr>
            <a:r>
              <a:rPr lang="zh-CN" altLang="en-US" sz="1600" b="1" dirty="0" smtClean="0">
                <a:sym typeface="+mn-ea"/>
              </a:rPr>
              <a:t>人民币支付有助于促进中非投融资合作</a:t>
            </a:r>
          </a:p>
          <a:p>
            <a:pPr marL="819150" lvl="1" indent="-457200">
              <a:lnSpc>
                <a:spcPct val="150000"/>
              </a:lnSpc>
              <a:buClr>
                <a:srgbClr val="C00000"/>
              </a:buClr>
              <a:buFont typeface="Wingdings" panose="05000000000000000000" pitchFamily="2" charset="2"/>
              <a:buChar char="p"/>
            </a:pPr>
            <a:r>
              <a:rPr lang="zh-CN" altLang="en-US" sz="1600" dirty="0"/>
              <a:t>人民币在非洲地区地区的广泛</a:t>
            </a:r>
            <a:r>
              <a:rPr lang="zh-CN" altLang="en-US" sz="1600" dirty="0" smtClean="0"/>
              <a:t>使用，会</a:t>
            </a:r>
            <a:r>
              <a:rPr lang="zh-CN" altLang="en-US" sz="1600" dirty="0"/>
              <a:t>吸引更多中国企业赴非投资，特别是在“一带一路”框架下的投资。一方面中资企业希望直接用人民币进行投资与回款，减少中间换汇带来的损失。另一方面</a:t>
            </a:r>
            <a:r>
              <a:rPr lang="zh-CN" altLang="en-US" sz="1600" dirty="0" smtClean="0"/>
              <a:t>人民币国际化的发展，可为</a:t>
            </a:r>
            <a:r>
              <a:rPr lang="zh-CN" altLang="en-US" sz="1600" dirty="0"/>
              <a:t>更多中国企业提供方便快捷的融资服务，如国家开发银行近期推动的</a:t>
            </a:r>
            <a:r>
              <a:rPr lang="en-US" altLang="zh-CN" sz="1600" dirty="0"/>
              <a:t>3500</a:t>
            </a:r>
            <a:r>
              <a:rPr lang="zh-CN" altLang="en-US" sz="1600" dirty="0"/>
              <a:t>亿元人民币融资</a:t>
            </a:r>
            <a:r>
              <a:rPr lang="zh-CN" altLang="en-US" sz="1600" dirty="0" smtClean="0"/>
              <a:t>窗口为中非共建</a:t>
            </a:r>
            <a:r>
              <a:rPr lang="en-US" altLang="zh-CN" sz="1600" dirty="0" smtClean="0"/>
              <a:t>“</a:t>
            </a:r>
            <a:r>
              <a:rPr lang="zh-CN" altLang="en-US" sz="1600" dirty="0"/>
              <a:t>一带一路</a:t>
            </a:r>
            <a:r>
              <a:rPr lang="en-US" altLang="zh-CN" sz="1600" dirty="0"/>
              <a:t>”</a:t>
            </a:r>
            <a:r>
              <a:rPr lang="zh-CN" altLang="en-US" sz="1600" dirty="0"/>
              <a:t>合作项目</a:t>
            </a:r>
            <a:r>
              <a:rPr lang="zh-CN" altLang="en-US" sz="1600" dirty="0" smtClean="0"/>
              <a:t>提供</a:t>
            </a:r>
            <a:r>
              <a:rPr lang="zh-CN" altLang="en-US" sz="1600" dirty="0"/>
              <a:t>投融资</a:t>
            </a:r>
            <a:r>
              <a:rPr lang="zh-CN" altLang="en-US" sz="1600" dirty="0" smtClean="0"/>
              <a:t>支持。</a:t>
            </a:r>
            <a:endParaRPr lang="en-US" altLang="zh-CN" sz="1600" dirty="0" smtClean="0"/>
          </a:p>
          <a:p>
            <a:pPr marL="361950" lvl="1">
              <a:lnSpc>
                <a:spcPct val="150000"/>
              </a:lnSpc>
              <a:buClr>
                <a:srgbClr val="C00000"/>
              </a:buClr>
            </a:pPr>
            <a:r>
              <a:rPr lang="zh-CN" altLang="en-US" sz="1600" b="1" dirty="0" smtClean="0"/>
              <a:t>人民币债券市场拓宽了非洲资金来源</a:t>
            </a:r>
            <a:endParaRPr lang="zh-CN" altLang="en-US" sz="1600" b="1" dirty="0"/>
          </a:p>
          <a:p>
            <a:pPr marL="819150" lvl="1" indent="-457200">
              <a:lnSpc>
                <a:spcPct val="150000"/>
              </a:lnSpc>
              <a:buClr>
                <a:srgbClr val="C00000"/>
              </a:buClr>
              <a:buFont typeface="Wingdings" panose="05000000000000000000" pitchFamily="2" charset="2"/>
              <a:buChar char="p"/>
            </a:pPr>
            <a:r>
              <a:rPr lang="zh-CN" altLang="en-US" sz="1600" dirty="0"/>
              <a:t>人民币国际化是中非金融</a:t>
            </a:r>
            <a:r>
              <a:rPr lang="zh-CN" altLang="en-US" sz="1600" dirty="0" smtClean="0"/>
              <a:t>机构、跨境电商深化</a:t>
            </a:r>
            <a:r>
              <a:rPr lang="zh-CN" altLang="en-US" sz="1600" dirty="0"/>
              <a:t>合作的重要</a:t>
            </a:r>
            <a:r>
              <a:rPr lang="zh-CN" altLang="en-US" sz="1600" dirty="0" smtClean="0"/>
              <a:t>抓手。推动</a:t>
            </a:r>
            <a:r>
              <a:rPr lang="zh-CN" altLang="en-US" sz="1600" dirty="0"/>
              <a:t>人民币在非洲地区的普及和应用，可以进一步拓宽中非金融领域</a:t>
            </a:r>
            <a:r>
              <a:rPr lang="zh-CN" altLang="en-US" sz="1600" dirty="0">
                <a:sym typeface="+mn-ea"/>
              </a:rPr>
              <a:t>合作</a:t>
            </a:r>
            <a:r>
              <a:rPr lang="zh-CN" altLang="en-US" sz="1600" dirty="0"/>
              <a:t>渠道，为双方</a:t>
            </a:r>
            <a:r>
              <a:rPr lang="zh-CN" altLang="en-US" sz="1600" dirty="0" smtClean="0"/>
              <a:t>经贸投资合作</a:t>
            </a:r>
            <a:r>
              <a:rPr lang="zh-CN" altLang="en-US" sz="1600" dirty="0"/>
              <a:t>提供更多</a:t>
            </a:r>
            <a:r>
              <a:rPr lang="zh-CN" altLang="en-US" sz="1600" dirty="0" smtClean="0"/>
              <a:t>便利。</a:t>
            </a:r>
            <a:r>
              <a:rPr lang="en-US" altLang="zh-CN" sz="1600" dirty="0"/>
              <a:t>2023</a:t>
            </a:r>
            <a:r>
              <a:rPr lang="zh-CN" altLang="en-US" sz="1600" dirty="0"/>
              <a:t>年埃及发行非洲地区首笔熊猫债券，其中中国银行为主承销商，非洲开发银行、亚洲基础设施投资银行为担保行，投资人则覆盖主权基金、国有银行、证券公司等多类金融机构，是中非金融领域合作的重要突破。</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矩形 50"/>
          <p:cNvSpPr>
            <a:spLocks noChangeArrowheads="1"/>
          </p:cNvSpPr>
          <p:nvPr/>
        </p:nvSpPr>
        <p:spPr bwMode="auto">
          <a:xfrm>
            <a:off x="0" y="339725"/>
            <a:ext cx="468313"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6" name="矩形 51"/>
          <p:cNvSpPr>
            <a:spLocks noChangeArrowheads="1"/>
          </p:cNvSpPr>
          <p:nvPr/>
        </p:nvSpPr>
        <p:spPr bwMode="auto">
          <a:xfrm>
            <a:off x="541338" y="339725"/>
            <a:ext cx="107950"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7" name="TextBox 52"/>
          <p:cNvSpPr txBox="1">
            <a:spLocks noChangeArrowheads="1"/>
          </p:cNvSpPr>
          <p:nvPr/>
        </p:nvSpPr>
        <p:spPr bwMode="auto">
          <a:xfrm>
            <a:off x="690563" y="268288"/>
            <a:ext cx="45095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l" eaLnBrk="1" hangingPunct="1">
              <a:spcBef>
                <a:spcPct val="0"/>
              </a:spcBef>
              <a:buNone/>
            </a:pPr>
            <a:r>
              <a:rPr lang="zh-CN" sz="2400" b="1" dirty="0" smtClean="0">
                <a:solidFill>
                  <a:srgbClr val="E46C0A"/>
                </a:solidFill>
                <a:latin typeface="微软雅黑" panose="020B0503020204020204" pitchFamily="34" charset="-122"/>
                <a:ea typeface="微软雅黑" panose="020B0503020204020204" pitchFamily="34" charset="-122"/>
                <a:sym typeface="+mn-ea"/>
              </a:rPr>
              <a:t>人民币支付在非洲面临的挑战</a:t>
            </a:r>
            <a:r>
              <a:rPr lang="en-US" altLang="zh-CN" sz="2400" b="1" dirty="0" smtClean="0">
                <a:solidFill>
                  <a:srgbClr val="E46C0A"/>
                </a:solidFill>
                <a:latin typeface="微软雅黑" panose="020B0503020204020204" pitchFamily="34" charset="-122"/>
                <a:ea typeface="微软雅黑" panose="020B0503020204020204" pitchFamily="34" charset="-122"/>
                <a:sym typeface="+mn-ea"/>
              </a:rPr>
              <a:t>-1</a:t>
            </a:r>
            <a:endParaRPr lang="zh-CN" sz="2400" b="1" dirty="0">
              <a:solidFill>
                <a:srgbClr val="E46C0A"/>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5496" y="268288"/>
            <a:ext cx="8566150" cy="2139329"/>
          </a:xfrm>
          <a:prstGeom prst="rect">
            <a:avLst/>
          </a:prstGeom>
          <a:noFill/>
        </p:spPr>
        <p:txBody>
          <a:bodyPr wrap="square" rtlCol="0">
            <a:noAutofit/>
          </a:bodyPr>
          <a:lstStyle/>
          <a:p>
            <a:pPr marL="0" indent="0">
              <a:lnSpc>
                <a:spcPct val="150000"/>
              </a:lnSpc>
              <a:buClr>
                <a:srgbClr val="C00000"/>
              </a:buClr>
              <a:buFont typeface="Wingdings" panose="05000000000000000000" pitchFamily="2" charset="2"/>
              <a:buNone/>
            </a:pPr>
            <a:endParaRPr lang="zh-CN" altLang="en-US" sz="1600" b="1" dirty="0" smtClean="0">
              <a:sym typeface="+mn-ea"/>
            </a:endParaRPr>
          </a:p>
          <a:p>
            <a:pPr marL="819150" lvl="1" indent="-457200">
              <a:lnSpc>
                <a:spcPct val="150000"/>
              </a:lnSpc>
              <a:buClr>
                <a:srgbClr val="C00000"/>
              </a:buClr>
              <a:buFont typeface="Wingdings" panose="05000000000000000000" pitchFamily="2" charset="2"/>
              <a:buChar char="p"/>
            </a:pPr>
            <a:r>
              <a:rPr sz="1600" b="1" dirty="0" err="1"/>
              <a:t>非洲</a:t>
            </a:r>
            <a:r>
              <a:rPr lang="zh-CN" sz="1600" b="1" dirty="0"/>
              <a:t>经常性</a:t>
            </a:r>
            <a:r>
              <a:rPr sz="1600" b="1" dirty="0" err="1"/>
              <a:t>贸易逆差地位限制了人民币</a:t>
            </a:r>
            <a:r>
              <a:rPr lang="zh-CN" sz="1600" b="1" dirty="0"/>
              <a:t>在</a:t>
            </a:r>
            <a:r>
              <a:rPr lang="zh-CN" sz="1600" b="1" dirty="0" smtClean="0"/>
              <a:t>非</a:t>
            </a:r>
            <a:r>
              <a:rPr lang="zh-CN" altLang="en-US" sz="1600" b="1" dirty="0" smtClean="0"/>
              <a:t>洲</a:t>
            </a:r>
            <a:r>
              <a:rPr sz="1600" b="1" dirty="0" err="1" smtClean="0"/>
              <a:t>使用</a:t>
            </a:r>
            <a:r>
              <a:rPr lang="zh-CN" sz="1600" b="1" dirty="0"/>
              <a:t>。</a:t>
            </a:r>
            <a:r>
              <a:rPr lang="zh-CN" sz="1600" dirty="0"/>
              <a:t>过去</a:t>
            </a:r>
            <a:r>
              <a:rPr lang="en-US" altLang="zh-CN" sz="1600" dirty="0"/>
              <a:t>3</a:t>
            </a:r>
            <a:r>
              <a:rPr lang="zh-CN" sz="1600" dirty="0" smtClean="0"/>
              <a:t>年</a:t>
            </a:r>
            <a:r>
              <a:rPr lang="zh-CN" altLang="en-US" sz="1600" dirty="0"/>
              <a:t>非洲</a:t>
            </a:r>
            <a:r>
              <a:rPr lang="zh-CN" sz="1600" dirty="0" smtClean="0"/>
              <a:t>对</a:t>
            </a:r>
            <a:r>
              <a:rPr lang="zh-CN" sz="1600" dirty="0"/>
              <a:t>中国持续贸易逆差形成的货币净流出不利于人民币在非留存，持续性贸易失衡也会削弱南南合作的效果。如果非洲对中贸易能处于顺差地位，将有助于人民币留在非洲，提升中非本币结算比例，推动中非人民币回流机制的形成。</a:t>
            </a:r>
          </a:p>
          <a:p>
            <a:pPr marL="819150" lvl="1" indent="-457200">
              <a:lnSpc>
                <a:spcPct val="150000"/>
              </a:lnSpc>
              <a:buClr>
                <a:srgbClr val="C00000"/>
              </a:buClr>
              <a:buFont typeface="Wingdings" panose="05000000000000000000" pitchFamily="2" charset="2"/>
              <a:buChar char="p"/>
            </a:pPr>
            <a:endParaRPr lang="zh-CN" sz="1600" dirty="0"/>
          </a:p>
        </p:txBody>
      </p:sp>
      <p:pic>
        <p:nvPicPr>
          <p:cNvPr id="100" name="图片 99"/>
          <p:cNvPicPr/>
          <p:nvPr/>
        </p:nvPicPr>
        <p:blipFill>
          <a:blip r:embed="rId2"/>
          <a:srcRect t="11064" b="13528"/>
          <a:stretch>
            <a:fillRect/>
          </a:stretch>
        </p:blipFill>
        <p:spPr>
          <a:xfrm>
            <a:off x="4635500" y="2188567"/>
            <a:ext cx="4304665" cy="2111375"/>
          </a:xfrm>
          <a:prstGeom prst="rect">
            <a:avLst/>
          </a:prstGeom>
          <a:noFill/>
          <a:ln w="9525">
            <a:noFill/>
          </a:ln>
        </p:spPr>
      </p:pic>
      <p:sp>
        <p:nvSpPr>
          <p:cNvPr id="4" name="文本框 3"/>
          <p:cNvSpPr txBox="1"/>
          <p:nvPr/>
        </p:nvSpPr>
        <p:spPr>
          <a:xfrm>
            <a:off x="4716145" y="4516120"/>
            <a:ext cx="4291965" cy="306705"/>
          </a:xfrm>
          <a:prstGeom prst="rect">
            <a:avLst/>
          </a:prstGeom>
          <a:noFill/>
        </p:spPr>
        <p:txBody>
          <a:bodyPr wrap="square" rtlCol="0">
            <a:spAutoFit/>
          </a:bodyPr>
          <a:lstStyle/>
          <a:p>
            <a:r>
              <a:rPr lang="zh-CN" altLang="en-US" sz="1400">
                <a:latin typeface="黑体" panose="02010609060101010101" pitchFamily="49" charset="-122"/>
                <a:ea typeface="黑体" panose="02010609060101010101" pitchFamily="49" charset="-122"/>
                <a:cs typeface="黑体" panose="02010609060101010101" pitchFamily="49" charset="-122"/>
                <a:sym typeface="+mn-ea"/>
              </a:rPr>
              <a:t>图</a:t>
            </a:r>
            <a:r>
              <a:rPr lang="en-US" altLang="zh-CN" sz="1400">
                <a:latin typeface="黑体" panose="02010609060101010101" pitchFamily="49" charset="-122"/>
                <a:ea typeface="黑体" panose="02010609060101010101" pitchFamily="49" charset="-122"/>
                <a:cs typeface="黑体" panose="02010609060101010101" pitchFamily="49" charset="-122"/>
                <a:sym typeface="+mn-ea"/>
              </a:rPr>
              <a:t> </a:t>
            </a:r>
            <a:r>
              <a:rPr lang="zh-CN" altLang="en-US" sz="1400">
                <a:latin typeface="黑体" panose="02010609060101010101" pitchFamily="49" charset="-122"/>
                <a:ea typeface="黑体" panose="02010609060101010101" pitchFamily="49" charset="-122"/>
                <a:cs typeface="黑体" panose="02010609060101010101" pitchFamily="49" charset="-122"/>
                <a:sym typeface="+mn-ea"/>
              </a:rPr>
              <a:t>中国对非货物进出口额（</a:t>
            </a:r>
            <a:r>
              <a:rPr lang="en-US" altLang="zh-CN" sz="1400">
                <a:latin typeface="黑体" panose="02010609060101010101" pitchFamily="49" charset="-122"/>
                <a:ea typeface="黑体" panose="02010609060101010101" pitchFamily="49" charset="-122"/>
                <a:cs typeface="黑体" panose="02010609060101010101" pitchFamily="49" charset="-122"/>
                <a:sym typeface="+mn-ea"/>
              </a:rPr>
              <a:t>2015</a:t>
            </a:r>
            <a:r>
              <a:rPr lang="zh-CN" altLang="en-US" sz="1400">
                <a:latin typeface="黑体" panose="02010609060101010101" pitchFamily="49" charset="-122"/>
                <a:ea typeface="黑体" panose="02010609060101010101" pitchFamily="49" charset="-122"/>
                <a:cs typeface="黑体" panose="02010609060101010101" pitchFamily="49" charset="-122"/>
                <a:sym typeface="+mn-ea"/>
              </a:rPr>
              <a:t>年至</a:t>
            </a:r>
            <a:r>
              <a:rPr lang="en-US" altLang="zh-CN" sz="1400">
                <a:latin typeface="黑体" panose="02010609060101010101" pitchFamily="49" charset="-122"/>
                <a:ea typeface="黑体" panose="02010609060101010101" pitchFamily="49" charset="-122"/>
                <a:cs typeface="黑体" panose="02010609060101010101" pitchFamily="49" charset="-122"/>
                <a:sym typeface="+mn-ea"/>
              </a:rPr>
              <a:t>2023</a:t>
            </a:r>
            <a:r>
              <a:rPr lang="zh-CN" altLang="en-US" sz="1400">
                <a:latin typeface="黑体" panose="02010609060101010101" pitchFamily="49" charset="-122"/>
                <a:ea typeface="黑体" panose="02010609060101010101" pitchFamily="49" charset="-122"/>
                <a:cs typeface="黑体" panose="02010609060101010101" pitchFamily="49" charset="-122"/>
                <a:sym typeface="+mn-ea"/>
              </a:rPr>
              <a:t>年</a:t>
            </a:r>
            <a:r>
              <a:rPr lang="en-US" altLang="zh-CN" sz="1400">
                <a:latin typeface="黑体" panose="02010609060101010101" pitchFamily="49" charset="-122"/>
                <a:ea typeface="黑体" panose="02010609060101010101" pitchFamily="49" charset="-122"/>
                <a:cs typeface="黑体" panose="02010609060101010101" pitchFamily="49" charset="-122"/>
                <a:sym typeface="+mn-ea"/>
              </a:rPr>
              <a:t>10</a:t>
            </a:r>
            <a:r>
              <a:rPr lang="zh-CN" altLang="en-US" sz="1400">
                <a:latin typeface="黑体" panose="02010609060101010101" pitchFamily="49" charset="-122"/>
                <a:ea typeface="黑体" panose="02010609060101010101" pitchFamily="49" charset="-122"/>
                <a:cs typeface="黑体" panose="02010609060101010101" pitchFamily="49" charset="-122"/>
                <a:sym typeface="+mn-ea"/>
              </a:rPr>
              <a:t>月）</a:t>
            </a:r>
            <a:r>
              <a:rPr lang="en-US" altLang="zh-CN" sz="1400" baseline="30000">
                <a:latin typeface="黑体" panose="02010609060101010101" pitchFamily="49" charset="-122"/>
                <a:ea typeface="黑体" panose="02010609060101010101" pitchFamily="49" charset="-122"/>
                <a:cs typeface="黑体" panose="02010609060101010101" pitchFamily="49" charset="-122"/>
                <a:sym typeface="+mn-ea"/>
              </a:rPr>
              <a:t>*</a:t>
            </a:r>
          </a:p>
        </p:txBody>
      </p:sp>
      <p:sp>
        <p:nvSpPr>
          <p:cNvPr id="2" name="文本框 1"/>
          <p:cNvSpPr txBox="1"/>
          <p:nvPr/>
        </p:nvSpPr>
        <p:spPr>
          <a:xfrm>
            <a:off x="-36830" y="1851660"/>
            <a:ext cx="4771390" cy="3237865"/>
          </a:xfrm>
          <a:prstGeom prst="rect">
            <a:avLst/>
          </a:prstGeom>
          <a:noFill/>
        </p:spPr>
        <p:txBody>
          <a:bodyPr wrap="square" rtlCol="0">
            <a:noAutofit/>
          </a:bodyPr>
          <a:lstStyle/>
          <a:p>
            <a:pPr marL="0" indent="0">
              <a:lnSpc>
                <a:spcPct val="150000"/>
              </a:lnSpc>
              <a:buClr>
                <a:srgbClr val="C00000"/>
              </a:buClr>
              <a:buFont typeface="Wingdings" panose="05000000000000000000" pitchFamily="2" charset="2"/>
              <a:buNone/>
            </a:pPr>
            <a:endParaRPr lang="zh-CN" altLang="en-US" sz="1600" b="1" dirty="0" smtClean="0">
              <a:sym typeface="+mn-ea"/>
            </a:endParaRPr>
          </a:p>
          <a:p>
            <a:pPr marL="819150" lvl="1" indent="-457200">
              <a:lnSpc>
                <a:spcPct val="150000"/>
              </a:lnSpc>
              <a:buClr>
                <a:srgbClr val="C00000"/>
              </a:buClr>
              <a:buFont typeface="Wingdings" panose="05000000000000000000" pitchFamily="2" charset="2"/>
              <a:buChar char="p"/>
            </a:pPr>
            <a:r>
              <a:rPr sz="1600" b="1" dirty="0" err="1" smtClean="0"/>
              <a:t>非洲金融市场</a:t>
            </a:r>
            <a:r>
              <a:rPr lang="zh-CN" altLang="en-US" sz="1600" b="1" dirty="0" smtClean="0"/>
              <a:t>不发达</a:t>
            </a:r>
            <a:r>
              <a:rPr sz="1600" b="1" dirty="0" err="1" smtClean="0"/>
              <a:t>影响人民币跨境使用</a:t>
            </a:r>
            <a:r>
              <a:rPr lang="zh-CN" sz="1600" b="1" dirty="0"/>
              <a:t>。</a:t>
            </a:r>
            <a:r>
              <a:rPr sz="1600" dirty="0" err="1" smtClean="0"/>
              <a:t>非洲整体经济</a:t>
            </a:r>
            <a:r>
              <a:rPr lang="zh-CN" altLang="en-US" sz="1600" dirty="0" smtClean="0"/>
              <a:t>规模小</a:t>
            </a:r>
            <a:r>
              <a:rPr sz="1600" dirty="0" smtClean="0"/>
              <a:t>，</a:t>
            </a:r>
            <a:r>
              <a:rPr sz="1600" dirty="0" err="1" smtClean="0"/>
              <a:t>金融服务体系</a:t>
            </a:r>
            <a:r>
              <a:rPr lang="zh-CN" altLang="en-US" sz="1600" dirty="0" smtClean="0"/>
              <a:t>不健全，新兴</a:t>
            </a:r>
            <a:r>
              <a:rPr sz="1600" dirty="0" err="1" smtClean="0"/>
              <a:t>市场</a:t>
            </a:r>
            <a:r>
              <a:rPr lang="zh-CN" altLang="en-US" sz="1600" dirty="0" smtClean="0"/>
              <a:t>容量有限</a:t>
            </a:r>
            <a:r>
              <a:rPr sz="1600" dirty="0" smtClean="0"/>
              <a:t>。</a:t>
            </a:r>
            <a:r>
              <a:rPr sz="1600" dirty="0" err="1"/>
              <a:t>在人民币支付、结算不顺畅的情况下，投资或贸易所产生的人民币很难</a:t>
            </a:r>
            <a:r>
              <a:rPr lang="zh-CN" sz="1600" dirty="0"/>
              <a:t>留存在非洲</a:t>
            </a:r>
            <a:r>
              <a:rPr sz="1600" dirty="0" smtClean="0"/>
              <a:t>。</a:t>
            </a:r>
            <a:r>
              <a:rPr sz="1600" dirty="0" err="1" smtClean="0"/>
              <a:t>非洲金融市场不发达</a:t>
            </a:r>
            <a:r>
              <a:rPr lang="zh-CN" altLang="en-US" sz="1600" dirty="0" smtClean="0"/>
              <a:t>，</a:t>
            </a:r>
            <a:r>
              <a:rPr sz="1600" dirty="0" err="1" smtClean="0"/>
              <a:t>会影响人民币使用过程</a:t>
            </a:r>
            <a:r>
              <a:rPr lang="zh-CN" sz="1600" dirty="0"/>
              <a:t>中</a:t>
            </a:r>
            <a:r>
              <a:rPr sz="1600" dirty="0" smtClean="0"/>
              <a:t>的</a:t>
            </a:r>
            <a:r>
              <a:rPr lang="zh-CN" altLang="en-US" sz="1600" dirty="0" smtClean="0"/>
              <a:t>资金</a:t>
            </a:r>
            <a:r>
              <a:rPr sz="1600" dirty="0" err="1" smtClean="0"/>
              <a:t>供应链循环</a:t>
            </a:r>
            <a:r>
              <a:rPr sz="1600" dirty="0"/>
              <a:t>。</a:t>
            </a:r>
          </a:p>
        </p:txBody>
      </p:sp>
      <p:sp>
        <p:nvSpPr>
          <p:cNvPr id="13" name="文本框 12"/>
          <p:cNvSpPr txBox="1"/>
          <p:nvPr/>
        </p:nvSpPr>
        <p:spPr>
          <a:xfrm>
            <a:off x="-36830" y="4867910"/>
            <a:ext cx="3048000" cy="275590"/>
          </a:xfrm>
          <a:prstGeom prst="rect">
            <a:avLst/>
          </a:prstGeom>
          <a:noFill/>
        </p:spPr>
        <p:txBody>
          <a:bodyPr wrap="square" rtlCol="0">
            <a:spAutoFit/>
          </a:bodyPr>
          <a:lstStyle/>
          <a:p>
            <a:r>
              <a:rPr lang="en-US" altLang="zh-CN" sz="1200" baseline="30000">
                <a:latin typeface="黑体" panose="02010609060101010101" pitchFamily="49" charset="-122"/>
                <a:ea typeface="黑体" panose="02010609060101010101" pitchFamily="49" charset="-122"/>
                <a:cs typeface="黑体" panose="02010609060101010101" pitchFamily="49" charset="-122"/>
              </a:rPr>
              <a:t>*</a:t>
            </a:r>
            <a:r>
              <a:rPr lang="zh-CN" altLang="en-US" sz="1200">
                <a:latin typeface="黑体" panose="02010609060101010101" pitchFamily="49" charset="-122"/>
                <a:ea typeface="黑体" panose="02010609060101010101" pitchFamily="49" charset="-122"/>
                <a:cs typeface="黑体" panose="02010609060101010101" pitchFamily="49" charset="-122"/>
              </a:rPr>
              <a:t>数据来源：中国商务部</a:t>
            </a:r>
            <a:endParaRPr lang="zh-CN" altLang="en-US" sz="1200" baseline="30000">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矩形 50"/>
          <p:cNvSpPr>
            <a:spLocks noChangeArrowheads="1"/>
          </p:cNvSpPr>
          <p:nvPr/>
        </p:nvSpPr>
        <p:spPr bwMode="auto">
          <a:xfrm>
            <a:off x="0" y="339725"/>
            <a:ext cx="468313"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6" name="矩形 51"/>
          <p:cNvSpPr>
            <a:spLocks noChangeArrowheads="1"/>
          </p:cNvSpPr>
          <p:nvPr/>
        </p:nvSpPr>
        <p:spPr bwMode="auto">
          <a:xfrm>
            <a:off x="541338" y="339725"/>
            <a:ext cx="107950"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7" name="TextBox 52"/>
          <p:cNvSpPr txBox="1">
            <a:spLocks noChangeArrowheads="1"/>
          </p:cNvSpPr>
          <p:nvPr/>
        </p:nvSpPr>
        <p:spPr bwMode="auto">
          <a:xfrm>
            <a:off x="690563" y="268288"/>
            <a:ext cx="45095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l" eaLnBrk="1" hangingPunct="1">
              <a:spcBef>
                <a:spcPct val="0"/>
              </a:spcBef>
              <a:buNone/>
            </a:pPr>
            <a:r>
              <a:rPr lang="zh-CN" sz="2400" b="1" dirty="0" smtClean="0">
                <a:solidFill>
                  <a:srgbClr val="E46C0A"/>
                </a:solidFill>
                <a:latin typeface="微软雅黑" panose="020B0503020204020204" pitchFamily="34" charset="-122"/>
                <a:ea typeface="微软雅黑" panose="020B0503020204020204" pitchFamily="34" charset="-122"/>
                <a:sym typeface="+mn-ea"/>
              </a:rPr>
              <a:t>人民币支付在非洲面临的挑战</a:t>
            </a:r>
            <a:r>
              <a:rPr lang="en-US" altLang="zh-CN" sz="2400" b="1" dirty="0" smtClean="0">
                <a:solidFill>
                  <a:srgbClr val="E46C0A"/>
                </a:solidFill>
                <a:latin typeface="微软雅黑" panose="020B0503020204020204" pitchFamily="34" charset="-122"/>
                <a:ea typeface="微软雅黑" panose="020B0503020204020204" pitchFamily="34" charset="-122"/>
                <a:sym typeface="+mn-ea"/>
              </a:rPr>
              <a:t>-2</a:t>
            </a:r>
            <a:endParaRPr lang="zh-CN" sz="2400" b="1" dirty="0">
              <a:solidFill>
                <a:srgbClr val="E46C0A"/>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6830" y="195486"/>
            <a:ext cx="8566150" cy="2160240"/>
          </a:xfrm>
          <a:prstGeom prst="rect">
            <a:avLst/>
          </a:prstGeom>
          <a:noFill/>
        </p:spPr>
        <p:txBody>
          <a:bodyPr wrap="square" rtlCol="0">
            <a:noAutofit/>
          </a:bodyPr>
          <a:lstStyle/>
          <a:p>
            <a:pPr marL="0" indent="0">
              <a:lnSpc>
                <a:spcPct val="150000"/>
              </a:lnSpc>
              <a:buClr>
                <a:srgbClr val="C00000"/>
              </a:buClr>
              <a:buFont typeface="Wingdings" panose="05000000000000000000" pitchFamily="2" charset="2"/>
              <a:buNone/>
            </a:pPr>
            <a:endParaRPr lang="zh-CN" altLang="en-US" sz="1600" b="1" dirty="0" smtClean="0">
              <a:latin typeface="Times New Roman" panose="02020603050405020304" pitchFamily="18" charset="0"/>
              <a:cs typeface="Times New Roman" panose="02020603050405020304" pitchFamily="18" charset="0"/>
              <a:sym typeface="+mn-ea"/>
            </a:endParaRPr>
          </a:p>
          <a:p>
            <a:pPr marL="819150" lvl="1" indent="-457200">
              <a:lnSpc>
                <a:spcPct val="150000"/>
              </a:lnSpc>
              <a:buClr>
                <a:srgbClr val="C00000"/>
              </a:buClr>
              <a:buFont typeface="Wingdings" panose="05000000000000000000" pitchFamily="2" charset="2"/>
              <a:buChar char="p"/>
            </a:pPr>
            <a:r>
              <a:rPr lang="zh-CN" altLang="en-US" sz="1600" b="1" dirty="0" smtClean="0">
                <a:latin typeface="Times New Roman" panose="02020603050405020304" pitchFamily="18" charset="0"/>
                <a:cs typeface="Times New Roman" panose="02020603050405020304" pitchFamily="18" charset="0"/>
              </a:rPr>
              <a:t>人民币跨境支付受中非国家双边海底光缆、陆上</a:t>
            </a:r>
            <a:r>
              <a:rPr lang="zh-CN" altLang="en-US" sz="1600" b="1" dirty="0" smtClean="0">
                <a:latin typeface="Times New Roman" panose="02020603050405020304" pitchFamily="18" charset="0"/>
                <a:cs typeface="Times New Roman" panose="02020603050405020304" pitchFamily="18" charset="0"/>
              </a:rPr>
              <a:t>光缆、</a:t>
            </a:r>
            <a:r>
              <a:rPr lang="zh-CN" altLang="en-US" sz="1600" b="1" smtClean="0">
                <a:latin typeface="Times New Roman" panose="02020603050405020304" pitchFamily="18" charset="0"/>
                <a:cs typeface="Times New Roman" panose="02020603050405020304" pitchFamily="18" charset="0"/>
              </a:rPr>
              <a:t>卫星通信等基础设施制约</a:t>
            </a:r>
            <a:r>
              <a:rPr lang="zh-CN" altLang="en-US" sz="1600" b="1" dirty="0" smtClean="0">
                <a:latin typeface="Times New Roman" panose="02020603050405020304" pitchFamily="18" charset="0"/>
                <a:cs typeface="Times New Roman" panose="02020603050405020304" pitchFamily="18" charset="0"/>
              </a:rPr>
              <a:t>，在非洲发展相对滞后。</a:t>
            </a:r>
            <a:r>
              <a:rPr lang="zh-CN" altLang="zh-CN" sz="1600" dirty="0" smtClean="0">
                <a:latin typeface="Times New Roman" panose="02020603050405020304" pitchFamily="18" charset="0"/>
                <a:cs typeface="Times New Roman" panose="02020603050405020304" pitchFamily="18" charset="0"/>
              </a:rPr>
              <a:t>截至</a:t>
            </a:r>
            <a:r>
              <a:rPr lang="zh-CN" altLang="zh-CN" sz="1600" dirty="0">
                <a:latin typeface="Times New Roman" panose="02020603050405020304" pitchFamily="18" charset="0"/>
                <a:cs typeface="Times New Roman" panose="02020603050405020304" pitchFamily="18" charset="0"/>
              </a:rPr>
              <a:t>目前，在</a:t>
            </a:r>
            <a:r>
              <a:rPr lang="en-US" altLang="zh-CN" sz="1600" dirty="0">
                <a:latin typeface="Times New Roman" panose="02020603050405020304" pitchFamily="18" charset="0"/>
                <a:cs typeface="Times New Roman" panose="02020603050405020304" pitchFamily="18" charset="0"/>
              </a:rPr>
              <a:t>CIPS</a:t>
            </a:r>
            <a:r>
              <a:rPr lang="zh-CN" altLang="zh-CN" sz="1600" dirty="0">
                <a:latin typeface="Times New Roman" panose="02020603050405020304" pitchFamily="18" charset="0"/>
                <a:cs typeface="Times New Roman" panose="02020603050405020304" pitchFamily="18" charset="0"/>
              </a:rPr>
              <a:t>系统的</a:t>
            </a:r>
            <a:r>
              <a:rPr lang="en-US" altLang="zh-CN" sz="1600" dirty="0">
                <a:latin typeface="Times New Roman" panose="02020603050405020304" pitchFamily="18" charset="0"/>
                <a:cs typeface="Times New Roman" panose="02020603050405020304" pitchFamily="18" charset="0"/>
              </a:rPr>
              <a:t>1119</a:t>
            </a:r>
            <a:r>
              <a:rPr lang="zh-CN" altLang="zh-CN" sz="1600" dirty="0">
                <a:latin typeface="Times New Roman" panose="02020603050405020304" pitchFamily="18" charset="0"/>
                <a:cs typeface="Times New Roman" panose="02020603050405020304" pitchFamily="18" charset="0"/>
              </a:rPr>
              <a:t>家间接参与者中，亚洲</a:t>
            </a:r>
            <a:r>
              <a:rPr lang="en-US" altLang="zh-CN" sz="1600" dirty="0">
                <a:latin typeface="Times New Roman" panose="02020603050405020304" pitchFamily="18" charset="0"/>
                <a:cs typeface="Times New Roman" panose="02020603050405020304" pitchFamily="18" charset="0"/>
              </a:rPr>
              <a:t>870</a:t>
            </a:r>
            <a:r>
              <a:rPr lang="zh-CN" altLang="zh-CN" sz="1600" dirty="0">
                <a:latin typeface="Times New Roman" panose="02020603050405020304" pitchFamily="18" charset="0"/>
                <a:cs typeface="Times New Roman" panose="02020603050405020304" pitchFamily="18" charset="0"/>
              </a:rPr>
              <a:t>家、欧洲</a:t>
            </a:r>
            <a:r>
              <a:rPr lang="en-US" altLang="zh-CN" sz="1600" dirty="0">
                <a:latin typeface="Times New Roman" panose="02020603050405020304" pitchFamily="18" charset="0"/>
                <a:cs typeface="Times New Roman" panose="02020603050405020304" pitchFamily="18" charset="0"/>
              </a:rPr>
              <a:t>147</a:t>
            </a:r>
            <a:r>
              <a:rPr lang="zh-CN" altLang="zh-CN" sz="1600" dirty="0">
                <a:latin typeface="Times New Roman" panose="02020603050405020304" pitchFamily="18" charset="0"/>
                <a:cs typeface="Times New Roman" panose="02020603050405020304" pitchFamily="18" charset="0"/>
              </a:rPr>
              <a:t>家，非洲仅</a:t>
            </a:r>
            <a:r>
              <a:rPr lang="en-US" altLang="zh-CN" sz="1600" dirty="0">
                <a:latin typeface="Times New Roman" panose="02020603050405020304" pitchFamily="18" charset="0"/>
                <a:cs typeface="Times New Roman" panose="02020603050405020304" pitchFamily="18" charset="0"/>
              </a:rPr>
              <a:t>39</a:t>
            </a:r>
            <a:r>
              <a:rPr lang="zh-CN" altLang="zh-CN" sz="1600" dirty="0">
                <a:latin typeface="Times New Roman" panose="02020603050405020304" pitchFamily="18" charset="0"/>
                <a:cs typeface="Times New Roman" panose="02020603050405020304" pitchFamily="18" charset="0"/>
              </a:rPr>
              <a:t>家，占比仅为</a:t>
            </a:r>
            <a:r>
              <a:rPr lang="en-US" altLang="zh-CN" sz="1600" dirty="0">
                <a:latin typeface="Times New Roman" panose="02020603050405020304" pitchFamily="18" charset="0"/>
                <a:cs typeface="Times New Roman" panose="02020603050405020304" pitchFamily="18" charset="0"/>
              </a:rPr>
              <a:t>3.5%</a:t>
            </a:r>
            <a:r>
              <a:rPr lang="zh-CN" altLang="zh-CN" sz="1600" dirty="0">
                <a:latin typeface="Times New Roman" panose="02020603050405020304" pitchFamily="18" charset="0"/>
                <a:cs typeface="Times New Roman" panose="02020603050405020304" pitchFamily="18" charset="0"/>
              </a:rPr>
              <a:t>。虽然非洲整体金融市场发展水平较低是导致参与者数量较少的主要原因之一，但也客观反映了支撑人民币在非洲国际化的金融基础设施建设相对滞后。</a:t>
            </a:r>
          </a:p>
          <a:p>
            <a:pPr marL="819150" lvl="1" indent="-457200">
              <a:lnSpc>
                <a:spcPct val="150000"/>
              </a:lnSpc>
              <a:buClr>
                <a:srgbClr val="C00000"/>
              </a:buClr>
              <a:buFont typeface="Wingdings" panose="05000000000000000000" pitchFamily="2" charset="2"/>
              <a:buChar char="p"/>
            </a:pPr>
            <a:endParaRPr lang="en-US" sz="1600" b="1" dirty="0" smtClean="0">
              <a:latin typeface="Times New Roman" panose="02020603050405020304" pitchFamily="18" charset="0"/>
              <a:cs typeface="Times New Roman" panose="02020603050405020304" pitchFamily="18" charset="0"/>
            </a:endParaRPr>
          </a:p>
          <a:p>
            <a:pPr marL="819150" lvl="1" indent="-457200">
              <a:lnSpc>
                <a:spcPct val="150000"/>
              </a:lnSpc>
              <a:buClr>
                <a:srgbClr val="C00000"/>
              </a:buClr>
              <a:buFont typeface="Wingdings" panose="05000000000000000000" pitchFamily="2" charset="2"/>
              <a:buChar char="p"/>
            </a:pPr>
            <a:endParaRPr lang="zh-CN" sz="1600" dirty="0">
              <a:latin typeface="Times New Roman" panose="02020603050405020304" pitchFamily="18" charset="0"/>
              <a:cs typeface="Times New Roman" panose="02020603050405020304" pitchFamily="18" charset="0"/>
            </a:endParaRPr>
          </a:p>
          <a:p>
            <a:pPr marL="819150" lvl="1" indent="-457200">
              <a:lnSpc>
                <a:spcPct val="150000"/>
              </a:lnSpc>
              <a:buClr>
                <a:srgbClr val="C00000"/>
              </a:buClr>
              <a:buFont typeface="Wingdings" panose="05000000000000000000" pitchFamily="2" charset="2"/>
              <a:buChar char="p"/>
            </a:pPr>
            <a:endParaRPr lang="zh-CN" sz="1600" dirty="0">
              <a:latin typeface="Times New Roman" panose="02020603050405020304" pitchFamily="18" charset="0"/>
              <a:cs typeface="Times New Roman" panose="02020603050405020304" pitchFamily="18" charset="0"/>
            </a:endParaRPr>
          </a:p>
        </p:txBody>
      </p:sp>
      <p:pic>
        <p:nvPicPr>
          <p:cNvPr id="100" name="图片 99"/>
          <p:cNvPicPr/>
          <p:nvPr/>
        </p:nvPicPr>
        <p:blipFill>
          <a:blip r:embed="rId3"/>
          <a:srcRect t="11064" b="13528"/>
          <a:stretch>
            <a:fillRect/>
          </a:stretch>
        </p:blipFill>
        <p:spPr>
          <a:xfrm>
            <a:off x="4659823" y="2291105"/>
            <a:ext cx="4304665" cy="2111375"/>
          </a:xfrm>
          <a:prstGeom prst="rect">
            <a:avLst/>
          </a:prstGeom>
          <a:noFill/>
          <a:ln w="9525">
            <a:noFill/>
          </a:ln>
        </p:spPr>
      </p:pic>
      <p:sp>
        <p:nvSpPr>
          <p:cNvPr id="4" name="文本框 3"/>
          <p:cNvSpPr txBox="1"/>
          <p:nvPr/>
        </p:nvSpPr>
        <p:spPr>
          <a:xfrm>
            <a:off x="4644008" y="4641309"/>
            <a:ext cx="4291965" cy="306705"/>
          </a:xfrm>
          <a:prstGeom prst="rect">
            <a:avLst/>
          </a:prstGeom>
          <a:noFill/>
        </p:spPr>
        <p:txBody>
          <a:bodyPr wrap="square" rtlCol="0">
            <a:spAutoFit/>
          </a:bodyPr>
          <a:lstStyle/>
          <a:p>
            <a:r>
              <a:rPr lang="zh-CN" altLang="en-US" sz="1400" dirty="0">
                <a:latin typeface="黑体" panose="02010609060101010101" pitchFamily="49" charset="-122"/>
                <a:ea typeface="黑体" panose="02010609060101010101" pitchFamily="49" charset="-122"/>
                <a:cs typeface="黑体" panose="02010609060101010101" pitchFamily="49" charset="-122"/>
                <a:sym typeface="+mn-ea"/>
              </a:rPr>
              <a:t>图</a:t>
            </a:r>
            <a:r>
              <a:rPr lang="en-US" altLang="zh-CN" sz="1400" dirty="0">
                <a:latin typeface="黑体" panose="02010609060101010101" pitchFamily="49" charset="-122"/>
                <a:ea typeface="黑体" panose="02010609060101010101" pitchFamily="49" charset="-122"/>
                <a:cs typeface="黑体" panose="02010609060101010101" pitchFamily="49" charset="-122"/>
                <a:sym typeface="+mn-ea"/>
              </a:rPr>
              <a:t> </a:t>
            </a:r>
            <a:r>
              <a:rPr lang="zh-CN" altLang="en-US" sz="1400" dirty="0">
                <a:latin typeface="黑体" panose="02010609060101010101" pitchFamily="49" charset="-122"/>
                <a:ea typeface="黑体" panose="02010609060101010101" pitchFamily="49" charset="-122"/>
                <a:cs typeface="黑体" panose="02010609060101010101" pitchFamily="49" charset="-122"/>
                <a:sym typeface="+mn-ea"/>
              </a:rPr>
              <a:t>中国对非货物进出口额（</a:t>
            </a:r>
            <a:r>
              <a:rPr lang="en-US" altLang="zh-CN" sz="1400" dirty="0">
                <a:latin typeface="黑体" panose="02010609060101010101" pitchFamily="49" charset="-122"/>
                <a:ea typeface="黑体" panose="02010609060101010101" pitchFamily="49" charset="-122"/>
                <a:cs typeface="黑体" panose="02010609060101010101" pitchFamily="49" charset="-122"/>
                <a:sym typeface="+mn-ea"/>
              </a:rPr>
              <a:t>2015</a:t>
            </a:r>
            <a:r>
              <a:rPr lang="zh-CN" altLang="en-US" sz="1400" dirty="0">
                <a:latin typeface="黑体" panose="02010609060101010101" pitchFamily="49" charset="-122"/>
                <a:ea typeface="黑体" panose="02010609060101010101" pitchFamily="49" charset="-122"/>
                <a:cs typeface="黑体" panose="02010609060101010101" pitchFamily="49" charset="-122"/>
                <a:sym typeface="+mn-ea"/>
              </a:rPr>
              <a:t>年至</a:t>
            </a:r>
            <a:r>
              <a:rPr lang="en-US" altLang="zh-CN" sz="1400" dirty="0">
                <a:latin typeface="黑体" panose="02010609060101010101" pitchFamily="49" charset="-122"/>
                <a:ea typeface="黑体" panose="02010609060101010101" pitchFamily="49" charset="-122"/>
                <a:cs typeface="黑体" panose="02010609060101010101" pitchFamily="49" charset="-122"/>
                <a:sym typeface="+mn-ea"/>
              </a:rPr>
              <a:t>2023</a:t>
            </a:r>
            <a:r>
              <a:rPr lang="zh-CN" altLang="en-US" sz="1400" dirty="0">
                <a:latin typeface="黑体" panose="02010609060101010101" pitchFamily="49" charset="-122"/>
                <a:ea typeface="黑体" panose="02010609060101010101" pitchFamily="49" charset="-122"/>
                <a:cs typeface="黑体" panose="02010609060101010101" pitchFamily="49" charset="-122"/>
                <a:sym typeface="+mn-ea"/>
              </a:rPr>
              <a:t>年</a:t>
            </a:r>
            <a:r>
              <a:rPr lang="en-US" altLang="zh-CN" sz="1400" dirty="0">
                <a:latin typeface="黑体" panose="02010609060101010101" pitchFamily="49" charset="-122"/>
                <a:ea typeface="黑体" panose="02010609060101010101" pitchFamily="49" charset="-122"/>
                <a:cs typeface="黑体" panose="02010609060101010101" pitchFamily="49" charset="-122"/>
                <a:sym typeface="+mn-ea"/>
              </a:rPr>
              <a:t>10</a:t>
            </a:r>
            <a:r>
              <a:rPr lang="zh-CN" altLang="en-US" sz="1400" dirty="0">
                <a:latin typeface="黑体" panose="02010609060101010101" pitchFamily="49" charset="-122"/>
                <a:ea typeface="黑体" panose="02010609060101010101" pitchFamily="49" charset="-122"/>
                <a:cs typeface="黑体" panose="02010609060101010101" pitchFamily="49" charset="-122"/>
                <a:sym typeface="+mn-ea"/>
              </a:rPr>
              <a:t>月）</a:t>
            </a:r>
            <a:r>
              <a:rPr lang="en-US" altLang="zh-CN" sz="1400" baseline="30000" dirty="0">
                <a:latin typeface="黑体" panose="02010609060101010101" pitchFamily="49" charset="-122"/>
                <a:ea typeface="黑体" panose="02010609060101010101" pitchFamily="49" charset="-122"/>
                <a:cs typeface="黑体" panose="02010609060101010101" pitchFamily="49" charset="-122"/>
                <a:sym typeface="+mn-ea"/>
              </a:rPr>
              <a:t>*</a:t>
            </a:r>
          </a:p>
        </p:txBody>
      </p:sp>
      <p:sp>
        <p:nvSpPr>
          <p:cNvPr id="13" name="文本框 12"/>
          <p:cNvSpPr txBox="1"/>
          <p:nvPr/>
        </p:nvSpPr>
        <p:spPr>
          <a:xfrm>
            <a:off x="-36830" y="4867910"/>
            <a:ext cx="3048000" cy="275590"/>
          </a:xfrm>
          <a:prstGeom prst="rect">
            <a:avLst/>
          </a:prstGeom>
          <a:noFill/>
        </p:spPr>
        <p:txBody>
          <a:bodyPr wrap="square" rtlCol="0">
            <a:spAutoFit/>
          </a:bodyPr>
          <a:lstStyle/>
          <a:p>
            <a:r>
              <a:rPr lang="en-US" altLang="zh-CN" sz="1200" baseline="30000">
                <a:latin typeface="黑体" panose="02010609060101010101" pitchFamily="49" charset="-122"/>
                <a:ea typeface="黑体" panose="02010609060101010101" pitchFamily="49" charset="-122"/>
                <a:cs typeface="黑体" panose="02010609060101010101" pitchFamily="49" charset="-122"/>
              </a:rPr>
              <a:t>*</a:t>
            </a:r>
            <a:r>
              <a:rPr lang="zh-CN" altLang="en-US" sz="1200">
                <a:latin typeface="黑体" panose="02010609060101010101" pitchFamily="49" charset="-122"/>
                <a:ea typeface="黑体" panose="02010609060101010101" pitchFamily="49" charset="-122"/>
                <a:cs typeface="黑体" panose="02010609060101010101" pitchFamily="49" charset="-122"/>
              </a:rPr>
              <a:t>数据来源：中国商务部</a:t>
            </a:r>
            <a:endParaRPr lang="zh-CN" altLang="en-US" sz="1200" baseline="30000">
              <a:latin typeface="黑体" panose="02010609060101010101" pitchFamily="49" charset="-122"/>
              <a:ea typeface="黑体" panose="02010609060101010101" pitchFamily="49" charset="-122"/>
              <a:cs typeface="黑体" panose="02010609060101010101" pitchFamily="49" charset="-122"/>
            </a:endParaRPr>
          </a:p>
        </p:txBody>
      </p:sp>
      <p:sp>
        <p:nvSpPr>
          <p:cNvPr id="10" name="文本框 1"/>
          <p:cNvSpPr txBox="1"/>
          <p:nvPr/>
        </p:nvSpPr>
        <p:spPr>
          <a:xfrm>
            <a:off x="-36830" y="1933005"/>
            <a:ext cx="4536822" cy="2943001"/>
          </a:xfrm>
          <a:prstGeom prst="rect">
            <a:avLst/>
          </a:prstGeom>
          <a:noFill/>
        </p:spPr>
        <p:txBody>
          <a:bodyPr wrap="square" rtlCol="0">
            <a:noAutofit/>
          </a:bodyPr>
          <a:lstStyle/>
          <a:p>
            <a:pPr marL="0" indent="0">
              <a:lnSpc>
                <a:spcPct val="150000"/>
              </a:lnSpc>
              <a:buClr>
                <a:srgbClr val="C00000"/>
              </a:buClr>
              <a:buFont typeface="Wingdings" panose="05000000000000000000" pitchFamily="2" charset="2"/>
              <a:buNone/>
            </a:pPr>
            <a:endParaRPr lang="zh-CN" altLang="en-US" sz="1600" b="1" dirty="0" smtClean="0">
              <a:latin typeface="Times New Roman" panose="02020603050405020304" pitchFamily="18" charset="0"/>
              <a:cs typeface="Times New Roman" panose="02020603050405020304" pitchFamily="18" charset="0"/>
              <a:sym typeface="+mn-ea"/>
            </a:endParaRPr>
          </a:p>
          <a:p>
            <a:pPr marL="819150" lvl="1" indent="-457200">
              <a:lnSpc>
                <a:spcPct val="150000"/>
              </a:lnSpc>
              <a:buClr>
                <a:srgbClr val="C00000"/>
              </a:buClr>
              <a:buFont typeface="Wingdings" panose="05000000000000000000" pitchFamily="2" charset="2"/>
              <a:buChar char="p"/>
            </a:pPr>
            <a:r>
              <a:rPr lang="zh-CN" altLang="en-US" sz="1600" b="1" dirty="0" smtClean="0">
                <a:latin typeface="Times New Roman" panose="02020603050405020304" pitchFamily="18" charset="0"/>
                <a:cs typeface="Times New Roman" panose="02020603050405020304" pitchFamily="18" charset="0"/>
              </a:rPr>
              <a:t>中资金融机构在非洲机构较少，人民币支付缺乏金融网点支撑</a:t>
            </a:r>
            <a:r>
              <a:rPr lang="zh-CN" sz="1600" b="1" dirty="0" smtClean="0">
                <a:latin typeface="Times New Roman" panose="02020603050405020304" pitchFamily="18" charset="0"/>
                <a:cs typeface="Times New Roman" panose="02020603050405020304" pitchFamily="18" charset="0"/>
              </a:rPr>
              <a:t>。</a:t>
            </a:r>
            <a:r>
              <a:rPr lang="zh-CN" altLang="en-US" sz="1600" dirty="0">
                <a:latin typeface="Times New Roman" panose="02020603050405020304" pitchFamily="18" charset="0"/>
                <a:cs typeface="Times New Roman" panose="02020603050405020304" pitchFamily="18" charset="0"/>
              </a:rPr>
              <a:t>目前中资金融机构仅在</a:t>
            </a:r>
            <a:r>
              <a:rPr lang="zh-CN" altLang="en-US" sz="1600" dirty="0" smtClean="0">
                <a:latin typeface="Times New Roman" panose="02020603050405020304" pitchFamily="18" charset="0"/>
                <a:cs typeface="Times New Roman" panose="02020603050405020304" pitchFamily="18" charset="0"/>
              </a:rPr>
              <a:t>南非、赞比亚、毛里求斯</a:t>
            </a:r>
            <a:r>
              <a:rPr lang="zh-CN" altLang="" sz="1600" dirty="0" smtClean="0">
                <a:latin typeface="Times New Roman" panose="02020603050405020304" pitchFamily="18" charset="0"/>
                <a:cs typeface="Times New Roman" panose="02020603050405020304" pitchFamily="18" charset="0"/>
              </a:rPr>
              <a:t>、安哥拉、吉布提</a:t>
            </a:r>
            <a:r>
              <a:rPr lang="zh-CN" altLang="en-US" sz="1600" dirty="0" smtClean="0">
                <a:latin typeface="Times New Roman" panose="02020603050405020304" pitchFamily="18" charset="0"/>
                <a:cs typeface="Times New Roman" panose="02020603050405020304" pitchFamily="18" charset="0"/>
              </a:rPr>
              <a:t>、刚果布</a:t>
            </a:r>
            <a:r>
              <a:rPr lang="zh-CN" altLang="" sz="1600" dirty="0" smtClean="0">
                <a:latin typeface="Times New Roman" panose="02020603050405020304" pitchFamily="18" charset="0"/>
                <a:cs typeface="Times New Roman" panose="02020603050405020304" pitchFamily="18" charset="0"/>
              </a:rPr>
              <a:t>等少数国家</a:t>
            </a:r>
            <a:r>
              <a:rPr lang="zh-CN" altLang="en-US" sz="1600" dirty="0" smtClean="0">
                <a:latin typeface="Times New Roman" panose="02020603050405020304" pitchFamily="18" charset="0"/>
                <a:cs typeface="Times New Roman" panose="02020603050405020304" pitchFamily="18" charset="0"/>
              </a:rPr>
              <a:t>设有经营性分支</a:t>
            </a:r>
            <a:r>
              <a:rPr lang="zh-CN" altLang="en-US" sz="1600" dirty="0">
                <a:latin typeface="Times New Roman" panose="02020603050405020304" pitchFamily="18" charset="0"/>
                <a:cs typeface="Times New Roman" panose="02020603050405020304" pitchFamily="18" charset="0"/>
              </a:rPr>
              <a:t>机构</a:t>
            </a:r>
            <a:r>
              <a:rPr lang="zh-CN" altLang="en-US" sz="1600" dirty="0" smtClean="0">
                <a:latin typeface="Times New Roman" panose="02020603050405020304" pitchFamily="18" charset="0"/>
                <a:cs typeface="Times New Roman" panose="02020603050405020304" pitchFamily="18" charset="0"/>
              </a:rPr>
              <a:t>，非洲</a:t>
            </a:r>
            <a:r>
              <a:rPr lang="zh-CN" altLang="en-US" sz="1600" dirty="0">
                <a:latin typeface="Times New Roman" panose="02020603050405020304" pitchFamily="18" charset="0"/>
                <a:cs typeface="Times New Roman" panose="02020603050405020304" pitchFamily="18" charset="0"/>
              </a:rPr>
              <a:t>人民币国际化缺乏足够的金融网点支撑。</a:t>
            </a:r>
            <a:endParaRPr sz="1600"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矩形 50"/>
          <p:cNvSpPr>
            <a:spLocks noChangeArrowheads="1"/>
          </p:cNvSpPr>
          <p:nvPr/>
        </p:nvSpPr>
        <p:spPr bwMode="auto">
          <a:xfrm>
            <a:off x="0" y="339725"/>
            <a:ext cx="468313"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6" name="矩形 51"/>
          <p:cNvSpPr>
            <a:spLocks noChangeArrowheads="1"/>
          </p:cNvSpPr>
          <p:nvPr/>
        </p:nvSpPr>
        <p:spPr bwMode="auto">
          <a:xfrm>
            <a:off x="541338" y="339725"/>
            <a:ext cx="107950" cy="323850"/>
          </a:xfrm>
          <a:prstGeom prst="rect">
            <a:avLst/>
          </a:prstGeom>
          <a:solidFill>
            <a:schemeClr val="accent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ctr" eaLnBrk="1" hangingPunct="1">
              <a:spcBef>
                <a:spcPct val="0"/>
              </a:spcBef>
              <a:buFont typeface="Arial" panose="02080604020202020204" pitchFamily="34" charset="0"/>
              <a:buNone/>
            </a:pPr>
            <a:endParaRPr lang="zh-CN" altLang="en-US" sz="1800">
              <a:solidFill>
                <a:srgbClr val="FFFFFF"/>
              </a:solidFill>
            </a:endParaRPr>
          </a:p>
        </p:txBody>
      </p:sp>
      <p:sp>
        <p:nvSpPr>
          <p:cNvPr id="3107" name="TextBox 52"/>
          <p:cNvSpPr txBox="1">
            <a:spLocks noChangeArrowheads="1"/>
          </p:cNvSpPr>
          <p:nvPr/>
        </p:nvSpPr>
        <p:spPr bwMode="auto">
          <a:xfrm>
            <a:off x="690563" y="268288"/>
            <a:ext cx="353568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ea typeface="宋体" pitchFamily="2" charset="-122"/>
              </a:defRPr>
            </a:lvl1pPr>
            <a:lvl2pPr marL="742950" indent="-285750" eaLnBrk="0" hangingPunct="0">
              <a:spcBef>
                <a:spcPct val="20000"/>
              </a:spcBef>
              <a:buChar char="–"/>
              <a:defRPr sz="2800">
                <a:solidFill>
                  <a:schemeClr val="tx1"/>
                </a:solidFill>
                <a:latin typeface="Calibri" panose="020F0502020204030204" pitchFamily="34" charset="0"/>
                <a:ea typeface="宋体" pitchFamily="2" charset="-122"/>
              </a:defRPr>
            </a:lvl2pPr>
            <a:lvl3pPr marL="1143000" indent="-228600" eaLnBrk="0" hangingPunct="0">
              <a:spcBef>
                <a:spcPct val="20000"/>
              </a:spcBef>
              <a:buChar char="•"/>
              <a:defRPr sz="2400">
                <a:solidFill>
                  <a:schemeClr val="tx1"/>
                </a:solidFill>
                <a:latin typeface="Calibri" panose="020F0502020204030204" pitchFamily="34" charset="0"/>
                <a:ea typeface="宋体" pitchFamily="2" charset="-122"/>
              </a:defRPr>
            </a:lvl3pPr>
            <a:lvl4pPr marL="1600200" indent="-228600" eaLnBrk="0" hangingPunct="0">
              <a:spcBef>
                <a:spcPct val="20000"/>
              </a:spcBef>
              <a:buChar char="–"/>
              <a:defRPr sz="2000">
                <a:solidFill>
                  <a:schemeClr val="tx1"/>
                </a:solidFill>
                <a:latin typeface="Calibri" panose="020F0502020204030204" pitchFamily="34" charset="0"/>
                <a:ea typeface="宋体" pitchFamily="2" charset="-122"/>
              </a:defRPr>
            </a:lvl4pPr>
            <a:lvl5pPr marL="2057400" indent="-228600" eaLnBrk="0" hangingPunct="0">
              <a:spcBef>
                <a:spcPct val="20000"/>
              </a:spcBef>
              <a:buChar char="»"/>
              <a:defRPr sz="2000">
                <a:solidFill>
                  <a:schemeClr val="tx1"/>
                </a:solidFill>
                <a:latin typeface="Calibri" panose="020F0502020204030204" pitchFamily="34" charset="0"/>
                <a:ea typeface="宋体" pitchFamily="2" charset="-122"/>
              </a:defRPr>
            </a:lvl5pPr>
            <a:lvl6pPr marL="25146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6pPr>
            <a:lvl7pPr marL="29718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7pPr>
            <a:lvl8pPr marL="34290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8pPr>
            <a:lvl9pPr marL="3886200" indent="-228600" eaLnBrk="0" fontAlgn="base" hangingPunct="0">
              <a:spcBef>
                <a:spcPct val="20000"/>
              </a:spcBef>
              <a:spcAft>
                <a:spcPct val="0"/>
              </a:spcAft>
              <a:buFont typeface="Arial" panose="02080604020202020204" pitchFamily="34" charset="0"/>
              <a:buChar char="»"/>
              <a:defRPr sz="2000">
                <a:solidFill>
                  <a:schemeClr val="tx1"/>
                </a:solidFill>
                <a:latin typeface="Calibri" panose="020F0502020204030204" pitchFamily="34" charset="0"/>
                <a:ea typeface="宋体" pitchFamily="2" charset="-122"/>
              </a:defRPr>
            </a:lvl9pPr>
          </a:lstStyle>
          <a:p>
            <a:pPr algn="l" eaLnBrk="1" hangingPunct="1">
              <a:spcBef>
                <a:spcPct val="0"/>
              </a:spcBef>
              <a:buNone/>
            </a:pPr>
            <a:r>
              <a:rPr lang="zh-CN" sz="2400" b="1" smtClean="0">
                <a:solidFill>
                  <a:srgbClr val="E46C0A"/>
                </a:solidFill>
                <a:latin typeface="微软雅黑" panose="020B0503020204020204" pitchFamily="34" charset="-122"/>
                <a:ea typeface="微软雅黑" panose="020B0503020204020204" pitchFamily="34" charset="-122"/>
                <a:sym typeface="+mn-ea"/>
              </a:rPr>
              <a:t>推动人民币结算在非发展</a:t>
            </a:r>
            <a:endParaRPr lang="zh-CN" sz="2400" b="1">
              <a:solidFill>
                <a:srgbClr val="E46C0A"/>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3710" y="306546"/>
            <a:ext cx="8566150" cy="4569460"/>
          </a:xfrm>
          <a:prstGeom prst="rect">
            <a:avLst/>
          </a:prstGeom>
          <a:noFill/>
        </p:spPr>
        <p:txBody>
          <a:bodyPr wrap="square" rtlCol="0">
            <a:noAutofit/>
          </a:bodyPr>
          <a:lstStyle/>
          <a:p>
            <a:pPr marL="0" indent="0">
              <a:lnSpc>
                <a:spcPct val="150000"/>
              </a:lnSpc>
              <a:buClr>
                <a:srgbClr val="C00000"/>
              </a:buClr>
              <a:buFont typeface="Wingdings" panose="05000000000000000000" pitchFamily="2" charset="2"/>
              <a:buNone/>
            </a:pPr>
            <a:endParaRPr lang="zh-CN" altLang="en-US" sz="1400" b="1" dirty="0" smtClean="0">
              <a:sym typeface="+mn-ea"/>
            </a:endParaRPr>
          </a:p>
          <a:p>
            <a:pPr marL="819150" lvl="1" indent="-457200">
              <a:lnSpc>
                <a:spcPct val="150000"/>
              </a:lnSpc>
              <a:buClr>
                <a:srgbClr val="C00000"/>
              </a:buClr>
              <a:buFont typeface="Wingdings" panose="05000000000000000000" pitchFamily="2" charset="2"/>
              <a:buChar char="p"/>
            </a:pPr>
            <a:r>
              <a:rPr sz="1400" b="1" dirty="0" err="1" smtClean="0"/>
              <a:t>完善中非金融合作机制</a:t>
            </a:r>
            <a:r>
              <a:rPr lang="zh-CN" altLang="en-US" sz="1400" b="1" dirty="0" smtClean="0"/>
              <a:t>，加快</a:t>
            </a:r>
            <a:r>
              <a:rPr lang="zh-CN" altLang="en-US" sz="1400" b="1" dirty="0" smtClean="0"/>
              <a:t>金融</a:t>
            </a:r>
            <a:r>
              <a:rPr lang="zh-CN" altLang="en-US" sz="1400" b="1" dirty="0" smtClean="0"/>
              <a:t>基础设施建设</a:t>
            </a:r>
            <a:r>
              <a:rPr lang="zh-CN" sz="1400" b="1" dirty="0" smtClean="0"/>
              <a:t>。</a:t>
            </a:r>
            <a:r>
              <a:rPr sz="1400" dirty="0" err="1" smtClean="0"/>
              <a:t>健全中非货币互换机制</a:t>
            </a:r>
            <a:r>
              <a:rPr lang="zh-CN" altLang="en-US" sz="1400" dirty="0" smtClean="0"/>
              <a:t>，</a:t>
            </a:r>
            <a:r>
              <a:rPr sz="1400" dirty="0" err="1" smtClean="0"/>
              <a:t>扩大人民币清算支付体系</a:t>
            </a:r>
            <a:r>
              <a:rPr lang="zh-CN" sz="1400" dirty="0" smtClean="0"/>
              <a:t>，</a:t>
            </a:r>
            <a:r>
              <a:rPr sz="1400" dirty="0" err="1" smtClean="0"/>
              <a:t>加强与非洲国</a:t>
            </a:r>
            <a:r>
              <a:rPr lang="zh-CN" sz="1400" dirty="0" smtClean="0"/>
              <a:t>别</a:t>
            </a:r>
            <a:r>
              <a:rPr lang="zh-CN" altLang="en-US" sz="1400" dirty="0" smtClean="0"/>
              <a:t>双边</a:t>
            </a:r>
            <a:r>
              <a:rPr lang="zh-CN" sz="1400" dirty="0" smtClean="0"/>
              <a:t>合作</a:t>
            </a:r>
            <a:r>
              <a:rPr lang="zh-CN" altLang="en-US" sz="1400" dirty="0" smtClean="0"/>
              <a:t>，</a:t>
            </a:r>
            <a:r>
              <a:rPr lang="zh-CN" altLang="en-US" sz="1400" dirty="0"/>
              <a:t>推动</a:t>
            </a:r>
            <a:r>
              <a:rPr sz="1400" dirty="0" smtClean="0"/>
              <a:t>与</a:t>
            </a:r>
            <a:r>
              <a:rPr lang="zh-CN" sz="1400" dirty="0">
                <a:sym typeface="+mn-ea"/>
              </a:rPr>
              <a:t>各</a:t>
            </a:r>
            <a:r>
              <a:rPr lang="zh-CN" sz="1400" dirty="0"/>
              <a:t>非洲地区</a:t>
            </a:r>
            <a:r>
              <a:rPr sz="1400" dirty="0" err="1"/>
              <a:t>联盟之间的合作</a:t>
            </a:r>
            <a:r>
              <a:rPr sz="1400" dirty="0" err="1" smtClean="0"/>
              <a:t>，推进人民币跨境结算</a:t>
            </a:r>
            <a:r>
              <a:rPr lang="zh-CN" altLang="en-US" sz="1400" dirty="0" smtClean="0"/>
              <a:t>体系</a:t>
            </a:r>
            <a:r>
              <a:rPr lang="zh-CN" sz="1400" dirty="0" smtClean="0"/>
              <a:t>落地</a:t>
            </a:r>
            <a:r>
              <a:rPr lang="zh-CN" sz="1400" dirty="0"/>
              <a:t>非洲</a:t>
            </a:r>
            <a:r>
              <a:rPr sz="1400" dirty="0" smtClean="0"/>
              <a:t>。</a:t>
            </a:r>
            <a:r>
              <a:rPr sz="1400" dirty="0" err="1" smtClean="0"/>
              <a:t>完善中非金融监管</a:t>
            </a:r>
            <a:r>
              <a:rPr lang="zh-CN" altLang="en-US" sz="1400" dirty="0" smtClean="0"/>
              <a:t>机构</a:t>
            </a:r>
            <a:r>
              <a:rPr sz="1400" dirty="0" err="1" smtClean="0"/>
              <a:t>的沟通机制</a:t>
            </a:r>
            <a:r>
              <a:rPr sz="1400" dirty="0" smtClean="0"/>
              <a:t>，</a:t>
            </a:r>
            <a:r>
              <a:rPr lang="zh-CN" altLang="en-US" sz="1400" dirty="0"/>
              <a:t>增强</a:t>
            </a:r>
            <a:r>
              <a:rPr sz="1400" dirty="0" err="1" smtClean="0"/>
              <a:t>中国</a:t>
            </a:r>
            <a:r>
              <a:rPr lang="zh-CN" altLang="en-US" sz="1400" dirty="0" smtClean="0"/>
              <a:t>与</a:t>
            </a:r>
            <a:r>
              <a:rPr sz="1400" dirty="0" err="1" smtClean="0"/>
              <a:t>非洲各国金融监管机构及多边开发金融体系之间的</a:t>
            </a:r>
            <a:r>
              <a:rPr lang="zh-CN" sz="1400" dirty="0"/>
              <a:t>联系</a:t>
            </a:r>
            <a:r>
              <a:rPr lang="zh-CN" sz="1400" dirty="0" smtClean="0"/>
              <a:t>。</a:t>
            </a:r>
            <a:r>
              <a:rPr lang="zh-CN" altLang="en-US" sz="1400" dirty="0"/>
              <a:t>更重要的是</a:t>
            </a:r>
            <a:r>
              <a:rPr lang="zh-CN" altLang="en-US" sz="1400" dirty="0" smtClean="0"/>
              <a:t>，加快非洲人民币</a:t>
            </a:r>
            <a:r>
              <a:rPr lang="zh-CN" altLang="en-US" sz="1400" dirty="0"/>
              <a:t>交易结算基础设施</a:t>
            </a:r>
            <a:r>
              <a:rPr lang="zh-CN" altLang="en-US" sz="1400" dirty="0" smtClean="0"/>
              <a:t>建设援建、援助，促进中非金融基础设施互联互通，加快推动中资金融机构在非洲的网点布局，建立人民币清算行。</a:t>
            </a:r>
            <a:endParaRPr lang="en-US" altLang="zh-CN" sz="1400" b="1" dirty="0" smtClean="0"/>
          </a:p>
          <a:p>
            <a:pPr marL="819150" lvl="1" indent="-457200">
              <a:lnSpc>
                <a:spcPct val="150000"/>
              </a:lnSpc>
              <a:buClr>
                <a:srgbClr val="C00000"/>
              </a:buClr>
              <a:buFont typeface="Wingdings" panose="05000000000000000000" pitchFamily="2" charset="2"/>
              <a:buChar char="p"/>
            </a:pPr>
            <a:r>
              <a:rPr lang="zh-CN" sz="1400" b="1" dirty="0" smtClean="0"/>
              <a:t>以</a:t>
            </a:r>
            <a:r>
              <a:rPr lang="zh-CN" sz="1400" b="1" dirty="0"/>
              <a:t>中非产业互补合作为</a:t>
            </a:r>
            <a:r>
              <a:rPr lang="zh-CN" sz="1400" b="1" dirty="0" smtClean="0"/>
              <a:t>基础</a:t>
            </a:r>
            <a:r>
              <a:rPr lang="zh-CN" altLang="en-US" sz="1400" b="1" dirty="0" smtClean="0"/>
              <a:t>，</a:t>
            </a:r>
            <a:r>
              <a:rPr lang="zh-CN" sz="1400" b="1" dirty="0" smtClean="0"/>
              <a:t>构建人民币</a:t>
            </a:r>
            <a:r>
              <a:rPr lang="zh-CN" altLang="en-US" sz="1400" b="1" dirty="0" smtClean="0"/>
              <a:t>双向</a:t>
            </a:r>
            <a:r>
              <a:rPr lang="zh-CN" sz="1400" b="1" dirty="0" smtClean="0"/>
              <a:t>回流</a:t>
            </a:r>
            <a:r>
              <a:rPr lang="zh-CN" sz="1400" b="1" dirty="0"/>
              <a:t>机制。</a:t>
            </a:r>
            <a:r>
              <a:rPr lang="zh-CN" sz="1400" dirty="0"/>
              <a:t>当前中非双方在全球价值链中的地位差异明显，产业互补性极强。通过对非产业投资流入人民币，再以留存的人民币购买国内的商品实现中非贸易</a:t>
            </a:r>
            <a:r>
              <a:rPr lang="zh-CN" sz="1400" dirty="0" smtClean="0"/>
              <a:t>平衡</a:t>
            </a:r>
            <a:r>
              <a:rPr lang="zh-CN" altLang="en-US" sz="1400" dirty="0" smtClean="0"/>
              <a:t>，促进中非贸易高质量发展</a:t>
            </a:r>
            <a:r>
              <a:rPr lang="zh-CN" sz="1400" dirty="0" smtClean="0"/>
              <a:t>。</a:t>
            </a:r>
            <a:r>
              <a:rPr lang="zh-CN" sz="1400" dirty="0"/>
              <a:t>在这种情况下，人民币在非洲的广泛</a:t>
            </a:r>
            <a:r>
              <a:rPr lang="zh-CN" sz="1400" dirty="0" smtClean="0"/>
              <a:t>使用</a:t>
            </a:r>
            <a:r>
              <a:rPr lang="zh-CN" altLang="en-US" sz="1400" dirty="0" smtClean="0"/>
              <a:t>，</a:t>
            </a:r>
            <a:r>
              <a:rPr lang="zh-CN" sz="1400" dirty="0" smtClean="0"/>
              <a:t>既</a:t>
            </a:r>
            <a:r>
              <a:rPr lang="zh-CN" sz="1400" dirty="0"/>
              <a:t>可以</a:t>
            </a:r>
            <a:r>
              <a:rPr lang="zh-CN" sz="1400" dirty="0" smtClean="0"/>
              <a:t>刺激对</a:t>
            </a:r>
            <a:r>
              <a:rPr lang="zh-CN" sz="1400" dirty="0"/>
              <a:t>中国产品的需求</a:t>
            </a:r>
            <a:r>
              <a:rPr lang="zh-CN" sz="1400" dirty="0" smtClean="0"/>
              <a:t>，</a:t>
            </a:r>
            <a:r>
              <a:rPr lang="zh-CN" altLang="en-US" sz="1400" dirty="0" smtClean="0"/>
              <a:t>也有助于拓展</a:t>
            </a:r>
            <a:r>
              <a:rPr lang="zh-CN" altLang="en-US" sz="1400" dirty="0"/>
              <a:t>非洲境外人民币的投资和回流</a:t>
            </a:r>
            <a:r>
              <a:rPr lang="zh-CN" altLang="en-US" sz="1400" dirty="0" smtClean="0"/>
              <a:t>渠道。</a:t>
            </a:r>
            <a:endParaRPr lang="en-US" altLang="zh-CN" sz="1400" dirty="0" smtClean="0"/>
          </a:p>
          <a:p>
            <a:pPr marL="819150" lvl="1" indent="-457200">
              <a:lnSpc>
                <a:spcPct val="150000"/>
              </a:lnSpc>
              <a:buClr>
                <a:srgbClr val="C00000"/>
              </a:buClr>
              <a:buFont typeface="Wingdings" panose="05000000000000000000" pitchFamily="2" charset="2"/>
              <a:buChar char="p"/>
            </a:pPr>
            <a:r>
              <a:rPr lang="zh-CN" altLang="en-US" sz="1400" b="1" dirty="0" smtClean="0"/>
              <a:t>进一步丰富人民币金融产品，提升非洲金融市场人民币交易活跃</a:t>
            </a:r>
            <a:r>
              <a:rPr lang="zh-CN" altLang="en-US" sz="1400" b="1" dirty="0"/>
              <a:t>度</a:t>
            </a:r>
            <a:r>
              <a:rPr lang="zh-CN" altLang="en-US" sz="1400" b="1" dirty="0" smtClean="0"/>
              <a:t>。</a:t>
            </a:r>
            <a:r>
              <a:rPr lang="zh-CN" altLang="en-US" sz="1400" dirty="0" smtClean="0"/>
              <a:t>鼓励更多的非洲“一带一路</a:t>
            </a:r>
            <a:r>
              <a:rPr lang="zh-CN" altLang="en-US" sz="1400" dirty="0" smtClean="0">
                <a:sym typeface="+mn-ea"/>
              </a:rPr>
              <a:t>”</a:t>
            </a:r>
            <a:r>
              <a:rPr lang="zh-CN" altLang="en-US" sz="1400" dirty="0" smtClean="0"/>
              <a:t>共建国家使用人民币进行贸易结算和金融交易。积极协助非洲金融</a:t>
            </a:r>
            <a:r>
              <a:rPr lang="zh-CN" altLang="en-US" sz="1400" dirty="0"/>
              <a:t>机构进入中国银行间市场，推荐人民币计价的各种金融产品，建立人民币跨境投融资、债权投资等回流机制和渠道。利用国内自贸区先试先行优势，积极推动与非洲国家开展境外人民币信贷投放、资金划转等前沿性业务合作。积极开展</a:t>
            </a:r>
            <a:r>
              <a:rPr lang="zh-CN" altLang="en-US" sz="1400" dirty="0" smtClean="0"/>
              <a:t>人民币与非洲主要货币的</a:t>
            </a:r>
            <a:r>
              <a:rPr lang="zh-CN" altLang="en-US" sz="1400" dirty="0"/>
              <a:t>直接外汇交易报价</a:t>
            </a:r>
            <a:r>
              <a:rPr lang="zh-CN" altLang="en-US" sz="1400" dirty="0" smtClean="0"/>
              <a:t>，推动离岸人民币市场在非洲的发展。</a:t>
            </a:r>
            <a:endParaRPr lang="zh-CN" sz="1400" dirty="0" smtClean="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KSO_WM_DIAGRAM_VIRTUALLY_FRAME" val="{&quot;height&quot;:394.8,&quot;left&quot;:354.35,&quot;top&quot;:99.9,&quot;width&quot;:360.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主题">
      <a:majorFont>
        <a:latin typeface="Calibri"/>
        <a:ea typeface="宋体"/>
        <a:cs typeface="Arial"/>
      </a:majorFont>
      <a:minorFont>
        <a:latin typeface="Calibri"/>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8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8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itchFamily="2" charset="-122"/>
          </a:defRPr>
        </a:defPPr>
      </a:lstStyle>
    </a:lnDef>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1225</Words>
  <Application>Microsoft Office PowerPoint</Application>
  <PresentationFormat>全屏显示(16:9)</PresentationFormat>
  <Paragraphs>51</Paragraphs>
  <Slides>8</Slides>
  <Notes>3</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二一教育</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21cnjy.com</dc:creator>
  <cp:keywords>21</cp:keywords>
  <cp:lastModifiedBy>1</cp:lastModifiedBy>
  <cp:revision>51</cp:revision>
  <cp:lastPrinted>2024-06-24T03:52:14Z</cp:lastPrinted>
  <dcterms:created xsi:type="dcterms:W3CDTF">2024-06-24T03:52:14Z</dcterms:created>
  <dcterms:modified xsi:type="dcterms:W3CDTF">2024-06-27T22:52:35Z</dcterms:modified>
  <cp:version>15977604</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2052-11.8.2.10552</vt:lpwstr>
  </property>
  <property fmtid="{D5CDD505-2E9C-101B-9397-08002B2CF9AE}" pid="3" name="ICV">
    <vt:lpwstr>7BC25E2D85034AFEB15B2B9CBBAF5E25_11</vt:lpwstr>
  </property>
</Properties>
</file>